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2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</p:sldIdLst>
  <p:sldSz cx="12192000" cy="6858000"/>
  <p:notesSz cx="6858000" cy="9144000"/>
  <p:embeddedFontLst>
    <p:embeddedFont>
      <p:font typeface="Calibri" panose="020F0502020204030204" pitchFamily="34" charset="0"/>
      <p:regular r:id="rId33"/>
      <p:bold r:id="rId34"/>
      <p:italic r:id="rId35"/>
      <p:boldItalic r:id="rId36"/>
    </p:embeddedFont>
    <p:embeddedFont>
      <p:font typeface="Century Gothic" panose="020B0502020202020204" pitchFamily="34" charset="0"/>
      <p:regular r:id="rId37"/>
      <p:bold r:id="rId38"/>
      <p:italic r:id="rId39"/>
      <p:boldItalic r:id="rId40"/>
    </p:embeddedFont>
    <p:embeddedFont>
      <p:font typeface="Lato" panose="020F0502020204030203" pitchFamily="34" charset="0"/>
      <p:regular r:id="rId41"/>
      <p:bold r:id="rId42"/>
      <p:italic r:id="rId43"/>
      <p:boldItalic r:id="rId44"/>
    </p:embeddedFont>
    <p:embeddedFont>
      <p:font typeface="Lato Black" panose="020F0502020204030203" pitchFamily="34" charset="0"/>
      <p:bold r:id="rId45"/>
      <p:italic r:id="rId46"/>
      <p:boldItalic r:id="rId47"/>
    </p:embeddedFont>
    <p:embeddedFont>
      <p:font typeface="Lato Light" panose="020F0502020204030203" pitchFamily="34" charset="0"/>
      <p:regular r:id="rId48"/>
      <p:bold r:id="rId49"/>
      <p:italic r:id="rId50"/>
      <p:boldItalic r:id="rId5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7197">
          <p15:clr>
            <a:srgbClr val="A4A3A4"/>
          </p15:clr>
        </p15:guide>
        <p15:guide id="4" pos="483">
          <p15:clr>
            <a:srgbClr val="A4A3A4"/>
          </p15:clr>
        </p15:guide>
        <p15:guide id="5" orient="horz" pos="2432">
          <p15:clr>
            <a:srgbClr val="A4A3A4"/>
          </p15:clr>
        </p15:guide>
        <p15:guide id="6" orient="horz" pos="411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Nikos Spanos" initials="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73"/>
  </p:normalViewPr>
  <p:slideViewPr>
    <p:cSldViewPr snapToGrid="0">
      <p:cViewPr varScale="1">
        <p:scale>
          <a:sx n="103" d="100"/>
          <a:sy n="103" d="100"/>
        </p:scale>
        <p:origin x="800" y="176"/>
      </p:cViewPr>
      <p:guideLst>
        <p:guide orient="horz" pos="2160"/>
        <p:guide pos="3840"/>
        <p:guide pos="7197"/>
        <p:guide pos="483"/>
        <p:guide orient="horz" pos="2432"/>
        <p:guide orient="horz" pos="411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47" Type="http://schemas.openxmlformats.org/officeDocument/2006/relationships/font" Target="fonts/font15.fntdata"/><Relationship Id="rId50" Type="http://schemas.openxmlformats.org/officeDocument/2006/relationships/font" Target="fonts/font18.fntdata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font" Target="fonts/font13.fntdata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2.fntdata"/><Relationship Id="rId52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font" Target="fonts/font11.fntdata"/><Relationship Id="rId48" Type="http://schemas.openxmlformats.org/officeDocument/2006/relationships/font" Target="fonts/font16.fntdata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19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font" Target="fonts/font14.fntdata"/><Relationship Id="rId20" Type="http://schemas.openxmlformats.org/officeDocument/2006/relationships/slide" Target="slides/slide19.xml"/><Relationship Id="rId41" Type="http://schemas.openxmlformats.org/officeDocument/2006/relationships/font" Target="fonts/font9.fntdata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49" Type="http://schemas.openxmlformats.org/officeDocument/2006/relationships/font" Target="fonts/font17.fntdata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9-09-06T21:09:25.893" idx="1">
    <p:pos x="6000" y="0"/>
    <p:text>Μετά το τελευταίο κουτί, πρόσθεσε ότι η Kelly ρωτάει τον χρήστη αν έχει δει τις 2 τανίες τότε του προτείνει και μία τρίτη.</p:text>
  </p:cm>
  <p:cm authorId="0" dt="2019-09-06T21:09:25.893" idx="2">
    <p:pos x="6000" y="0"/>
    <p:text>Πρόσθεσα τα κείμενα, αν μπορείς βάλε τα σχήματα</p:tex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6" name="Google Shape;256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7" name="Google Shape;267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8" name="Google Shape;278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1" name="Google Shape;291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1" name="Google Shape;301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p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61cddeedc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4" name="Google Shape;314;g61cddeedc4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g61cddeedc4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3" name="Google Shape;323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6" name="Google Shape;336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" name="Google Shape;337;p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9" name="Google Shape;359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8" name="Google Shape;388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" name="Google Shape;389;p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1" name="Google Shape;411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5" name="Google Shape;425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6762791b49eceb47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6762791b49eceb47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" name="Google Shape;432;g6762791b49eceb47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4" name="Google Shape;444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5" name="Google Shape;445;p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8" name="Google Shape;458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" name="Google Shape;459;p2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0" name="Google Shape;470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615766b1f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615766b1fa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4" name="Google Shape;484;g615766b1fa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615766b1fa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615766b1fa_0_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g615766b1fa_0_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7" name="Google Shape;127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615766b1fa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615766b1fa_0_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g615766b1fa_0_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3" name="Google Shape;143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5" name="Google Shape;175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37983" y="-1197170"/>
            <a:ext cx="12255383" cy="8141308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3"/>
          <p:cNvSpPr txBox="1"/>
          <p:nvPr/>
        </p:nvSpPr>
        <p:spPr>
          <a:xfrm>
            <a:off x="1835150" y="2806700"/>
            <a:ext cx="85217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Front page</a:t>
            </a:r>
            <a:endParaRPr/>
          </a:p>
        </p:txBody>
      </p:sp>
      <p:sp>
        <p:nvSpPr>
          <p:cNvPr id="90" name="Google Shape;90;p13"/>
          <p:cNvSpPr/>
          <p:nvPr/>
        </p:nvSpPr>
        <p:spPr>
          <a:xfrm>
            <a:off x="-50800" y="-190499"/>
            <a:ext cx="12242801" cy="7048500"/>
          </a:xfrm>
          <a:prstGeom prst="rect">
            <a:avLst/>
          </a:prstGeom>
          <a:solidFill>
            <a:srgbClr val="000000">
              <a:alpha val="674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13"/>
          <p:cNvSpPr txBox="1"/>
          <p:nvPr/>
        </p:nvSpPr>
        <p:spPr>
          <a:xfrm>
            <a:off x="-25400" y="3290207"/>
            <a:ext cx="12242801" cy="369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USING AN INTERACTIVE CONVERSATIONAL AGENT (CHATBOT)</a:t>
            </a:r>
            <a:endParaRPr/>
          </a:p>
        </p:txBody>
      </p:sp>
      <p:sp>
        <p:nvSpPr>
          <p:cNvPr id="92" name="Google Shape;92;p13"/>
          <p:cNvSpPr/>
          <p:nvPr/>
        </p:nvSpPr>
        <p:spPr>
          <a:xfrm>
            <a:off x="2332793" y="2519336"/>
            <a:ext cx="7526419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MOVIE RECOMMENDATION</a:t>
            </a:r>
            <a:endParaRPr/>
          </a:p>
        </p:txBody>
      </p:sp>
      <p:sp>
        <p:nvSpPr>
          <p:cNvPr id="93" name="Google Shape;93;p13"/>
          <p:cNvSpPr txBox="1"/>
          <p:nvPr/>
        </p:nvSpPr>
        <p:spPr>
          <a:xfrm>
            <a:off x="2717800" y="5387662"/>
            <a:ext cx="3136900" cy="861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BARATSAS 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SOTIRIS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f2821803</a:t>
            </a:r>
            <a:endParaRPr/>
          </a:p>
        </p:txBody>
      </p:sp>
      <p:sp>
        <p:nvSpPr>
          <p:cNvPr id="94" name="Google Shape;94;p13"/>
          <p:cNvSpPr txBox="1"/>
          <p:nvPr/>
        </p:nvSpPr>
        <p:spPr>
          <a:xfrm>
            <a:off x="6337300" y="5387662"/>
            <a:ext cx="3136900" cy="861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SPANOS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NIKOS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f2821826</a:t>
            </a:r>
            <a:endParaRPr/>
          </a:p>
        </p:txBody>
      </p:sp>
      <p:cxnSp>
        <p:nvCxnSpPr>
          <p:cNvPr id="95" name="Google Shape;95;p13"/>
          <p:cNvCxnSpPr/>
          <p:nvPr/>
        </p:nvCxnSpPr>
        <p:spPr>
          <a:xfrm>
            <a:off x="6108700" y="5375465"/>
            <a:ext cx="0" cy="851451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96" name="Google Shape;96;p13"/>
          <p:cNvCxnSpPr/>
          <p:nvPr/>
        </p:nvCxnSpPr>
        <p:spPr>
          <a:xfrm>
            <a:off x="5441323" y="3898900"/>
            <a:ext cx="1309354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7" name="Google Shape;97;p13"/>
          <p:cNvSpPr txBox="1"/>
          <p:nvPr/>
        </p:nvSpPr>
        <p:spPr>
          <a:xfrm>
            <a:off x="-25400" y="2209630"/>
            <a:ext cx="12242801" cy="369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i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CONTENT-BASED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3846"/>
        </a:solidFill>
        <a:effectLst/>
      </p:bgPr>
    </p:bg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3"/>
          <p:cNvSpPr txBox="1"/>
          <p:nvPr/>
        </p:nvSpPr>
        <p:spPr>
          <a:xfrm>
            <a:off x="3975429" y="2916237"/>
            <a:ext cx="4241141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OUR SOLUTION</a:t>
            </a:r>
            <a:endParaRPr sz="40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253" name="Google Shape;253;p23"/>
          <p:cNvCxnSpPr/>
          <p:nvPr/>
        </p:nvCxnSpPr>
        <p:spPr>
          <a:xfrm>
            <a:off x="5441323" y="3941763"/>
            <a:ext cx="1309354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4"/>
          <p:cNvSpPr/>
          <p:nvPr/>
        </p:nvSpPr>
        <p:spPr>
          <a:xfrm>
            <a:off x="0" y="0"/>
            <a:ext cx="12192000" cy="901700"/>
          </a:xfrm>
          <a:prstGeom prst="rect">
            <a:avLst/>
          </a:prstGeom>
          <a:solidFill>
            <a:srgbClr val="32384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0" name="Google Shape;260;p24"/>
          <p:cNvSpPr/>
          <p:nvPr/>
        </p:nvSpPr>
        <p:spPr>
          <a:xfrm rot="10800000" flipH="1">
            <a:off x="6905376" y="368300"/>
            <a:ext cx="6258560" cy="863600"/>
          </a:xfrm>
          <a:prstGeom prst="parallelogram">
            <a:avLst>
              <a:gd name="adj" fmla="val 100000"/>
            </a:avLst>
          </a:prstGeom>
          <a:solidFill>
            <a:srgbClr val="32384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1" name="Google Shape;261;p24"/>
          <p:cNvSpPr txBox="1"/>
          <p:nvPr/>
        </p:nvSpPr>
        <p:spPr>
          <a:xfrm>
            <a:off x="7124700" y="514350"/>
            <a:ext cx="4300538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Initial Approaches</a:t>
            </a:r>
            <a:endParaRPr/>
          </a:p>
        </p:txBody>
      </p:sp>
      <p:pic>
        <p:nvPicPr>
          <p:cNvPr id="262" name="Google Shape;262;p24"/>
          <p:cNvPicPr preferRelativeResize="0"/>
          <p:nvPr/>
        </p:nvPicPr>
        <p:blipFill rotWithShape="1">
          <a:blip r:embed="rId3">
            <a:alphaModFix amt="70000"/>
          </a:blip>
          <a:srcRect b="8984"/>
          <a:stretch/>
        </p:blipFill>
        <p:spPr>
          <a:xfrm>
            <a:off x="4302783" y="3107673"/>
            <a:ext cx="3586434" cy="3750327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24"/>
          <p:cNvSpPr txBox="1"/>
          <p:nvPr/>
        </p:nvSpPr>
        <p:spPr>
          <a:xfrm>
            <a:off x="415911" y="3107673"/>
            <a:ext cx="3505075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32384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Train embeddings using Wikipedia links</a:t>
            </a:r>
            <a:endParaRPr sz="1050">
              <a:solidFill>
                <a:srgbClr val="32384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64" name="Google Shape;264;p24"/>
          <p:cNvSpPr txBox="1"/>
          <p:nvPr/>
        </p:nvSpPr>
        <p:spPr>
          <a:xfrm>
            <a:off x="8271014" y="3107673"/>
            <a:ext cx="3505075" cy="1815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32384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Train FastText embeddings using movie characteristics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2384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(e.g. actors, plot, genre, director, etc) </a:t>
            </a:r>
            <a:endParaRPr sz="900">
              <a:solidFill>
                <a:srgbClr val="32384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5"/>
          <p:cNvSpPr/>
          <p:nvPr/>
        </p:nvSpPr>
        <p:spPr>
          <a:xfrm>
            <a:off x="0" y="0"/>
            <a:ext cx="12192000" cy="901700"/>
          </a:xfrm>
          <a:prstGeom prst="rect">
            <a:avLst/>
          </a:prstGeom>
          <a:solidFill>
            <a:srgbClr val="1BB79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1" name="Google Shape;271;p25"/>
          <p:cNvSpPr/>
          <p:nvPr/>
        </p:nvSpPr>
        <p:spPr>
          <a:xfrm rot="10800000" flipH="1">
            <a:off x="6539440" y="368300"/>
            <a:ext cx="6884416" cy="863600"/>
          </a:xfrm>
          <a:prstGeom prst="parallelogram">
            <a:avLst>
              <a:gd name="adj" fmla="val 100000"/>
            </a:avLst>
          </a:prstGeom>
          <a:solidFill>
            <a:srgbClr val="1BB79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2" name="Google Shape;272;p25"/>
          <p:cNvSpPr txBox="1"/>
          <p:nvPr/>
        </p:nvSpPr>
        <p:spPr>
          <a:xfrm>
            <a:off x="7124700" y="514350"/>
            <a:ext cx="4300538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Using Wikipedia Links</a:t>
            </a:r>
            <a:endParaRPr/>
          </a:p>
        </p:txBody>
      </p:sp>
      <p:sp>
        <p:nvSpPr>
          <p:cNvPr id="273" name="Google Shape;273;p25"/>
          <p:cNvSpPr txBox="1"/>
          <p:nvPr/>
        </p:nvSpPr>
        <p:spPr>
          <a:xfrm>
            <a:off x="0" y="2603569"/>
            <a:ext cx="283134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32384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MAIN IDEA</a:t>
            </a:r>
            <a:endParaRPr sz="1200" b="1">
              <a:solidFill>
                <a:srgbClr val="32384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274" name="Google Shape;274;p25"/>
          <p:cNvCxnSpPr/>
          <p:nvPr/>
        </p:nvCxnSpPr>
        <p:spPr>
          <a:xfrm>
            <a:off x="3271630" y="2003979"/>
            <a:ext cx="0" cy="3242082"/>
          </a:xfrm>
          <a:prstGeom prst="straightConnector1">
            <a:avLst/>
          </a:prstGeom>
          <a:noFill/>
          <a:ln w="12700" cap="flat" cmpd="sng">
            <a:solidFill>
              <a:srgbClr val="323846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75" name="Google Shape;275;p25"/>
          <p:cNvSpPr txBox="1"/>
          <p:nvPr/>
        </p:nvSpPr>
        <p:spPr>
          <a:xfrm>
            <a:off x="3954335" y="2603569"/>
            <a:ext cx="7470896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Parse Wikipedia, create a dataset of articles about movies and their links to internal or external URLs. Train embeddings using pairs of {movies, links}. Based on a user input (=a movie they already like), recommend the movies mapped closer to that one.</a:t>
            </a:r>
            <a:endParaRPr sz="1600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6"/>
          <p:cNvSpPr/>
          <p:nvPr/>
        </p:nvSpPr>
        <p:spPr>
          <a:xfrm>
            <a:off x="0" y="0"/>
            <a:ext cx="12192000" cy="901700"/>
          </a:xfrm>
          <a:prstGeom prst="rect">
            <a:avLst/>
          </a:prstGeom>
          <a:solidFill>
            <a:srgbClr val="1BB79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26"/>
          <p:cNvSpPr/>
          <p:nvPr/>
        </p:nvSpPr>
        <p:spPr>
          <a:xfrm rot="10800000" flipH="1">
            <a:off x="6539440" y="368300"/>
            <a:ext cx="6884416" cy="863600"/>
          </a:xfrm>
          <a:prstGeom prst="parallelogram">
            <a:avLst>
              <a:gd name="adj" fmla="val 100000"/>
            </a:avLst>
          </a:prstGeom>
          <a:solidFill>
            <a:srgbClr val="1BB79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3" name="Google Shape;283;p26"/>
          <p:cNvSpPr txBox="1"/>
          <p:nvPr/>
        </p:nvSpPr>
        <p:spPr>
          <a:xfrm>
            <a:off x="7124700" y="514350"/>
            <a:ext cx="4300538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Using Wikipedia Links</a:t>
            </a:r>
            <a:endParaRPr/>
          </a:p>
        </p:txBody>
      </p:sp>
      <p:sp>
        <p:nvSpPr>
          <p:cNvPr id="284" name="Google Shape;284;p26"/>
          <p:cNvSpPr txBox="1"/>
          <p:nvPr/>
        </p:nvSpPr>
        <p:spPr>
          <a:xfrm>
            <a:off x="0" y="2603569"/>
            <a:ext cx="283134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32384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MAIN IDEA</a:t>
            </a:r>
            <a:endParaRPr sz="1200" b="1">
              <a:solidFill>
                <a:srgbClr val="32384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285" name="Google Shape;285;p26"/>
          <p:cNvCxnSpPr/>
          <p:nvPr/>
        </p:nvCxnSpPr>
        <p:spPr>
          <a:xfrm>
            <a:off x="3271630" y="2003979"/>
            <a:ext cx="0" cy="3242082"/>
          </a:xfrm>
          <a:prstGeom prst="straightConnector1">
            <a:avLst/>
          </a:prstGeom>
          <a:noFill/>
          <a:ln w="12700" cap="flat" cmpd="sng">
            <a:solidFill>
              <a:srgbClr val="323846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86" name="Google Shape;286;p26"/>
          <p:cNvSpPr txBox="1"/>
          <p:nvPr/>
        </p:nvSpPr>
        <p:spPr>
          <a:xfrm>
            <a:off x="3954335" y="2603569"/>
            <a:ext cx="7470896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Parse Wikipedia, create a dataset of articles about movies and their links to internal or external URLs. Train embeddings using pairs of {movies, links}. Based on a user input (=a movie they already like), recommend the movies mapped closer to that one.</a:t>
            </a:r>
            <a:endParaRPr sz="1600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87" name="Google Shape;287;p26"/>
          <p:cNvSpPr txBox="1"/>
          <p:nvPr/>
        </p:nvSpPr>
        <p:spPr>
          <a:xfrm>
            <a:off x="0" y="4105097"/>
            <a:ext cx="283134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32384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WHY IT WORKS</a:t>
            </a:r>
            <a:endParaRPr sz="1200" b="1">
              <a:solidFill>
                <a:srgbClr val="32384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88" name="Google Shape;288;p26"/>
          <p:cNvSpPr txBox="1"/>
          <p:nvPr/>
        </p:nvSpPr>
        <p:spPr>
          <a:xfrm>
            <a:off x="3954334" y="4105097"/>
            <a:ext cx="747089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Wingdings" pitchFamily="2" charset="2"/>
              <a:buChar char="ü"/>
            </a:pPr>
            <a:r>
              <a:rPr lang="en-US" sz="1800" dirty="0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Nature and structure of the links</a:t>
            </a:r>
            <a:endParaRPr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27"/>
          <p:cNvSpPr/>
          <p:nvPr/>
        </p:nvSpPr>
        <p:spPr>
          <a:xfrm>
            <a:off x="0" y="0"/>
            <a:ext cx="12192000" cy="901700"/>
          </a:xfrm>
          <a:prstGeom prst="rect">
            <a:avLst/>
          </a:prstGeom>
          <a:solidFill>
            <a:srgbClr val="1BB79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5" name="Google Shape;295;p27"/>
          <p:cNvSpPr/>
          <p:nvPr/>
        </p:nvSpPr>
        <p:spPr>
          <a:xfrm rot="10800000" flipH="1">
            <a:off x="6539440" y="368300"/>
            <a:ext cx="6884416" cy="863600"/>
          </a:xfrm>
          <a:prstGeom prst="parallelogram">
            <a:avLst>
              <a:gd name="adj" fmla="val 100000"/>
            </a:avLst>
          </a:prstGeom>
          <a:solidFill>
            <a:srgbClr val="1BB79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6" name="Google Shape;296;p27"/>
          <p:cNvSpPr txBox="1"/>
          <p:nvPr/>
        </p:nvSpPr>
        <p:spPr>
          <a:xfrm>
            <a:off x="7124700" y="514350"/>
            <a:ext cx="4300538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Using Wikipedia Links</a:t>
            </a:r>
            <a:endParaRPr/>
          </a:p>
        </p:txBody>
      </p:sp>
      <p:pic>
        <p:nvPicPr>
          <p:cNvPr id="297" name="Google Shape;297;p27" descr="A screenshot of a cell phon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r="11499"/>
          <a:stretch/>
        </p:blipFill>
        <p:spPr>
          <a:xfrm>
            <a:off x="766763" y="2106733"/>
            <a:ext cx="6357937" cy="3786429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27"/>
          <p:cNvSpPr txBox="1"/>
          <p:nvPr/>
        </p:nvSpPr>
        <p:spPr>
          <a:xfrm>
            <a:off x="7124699" y="3522893"/>
            <a:ext cx="4300538" cy="95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32384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Example Links for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32384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Titanic (1997 film)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28"/>
          <p:cNvSpPr/>
          <p:nvPr/>
        </p:nvSpPr>
        <p:spPr>
          <a:xfrm>
            <a:off x="0" y="0"/>
            <a:ext cx="12192000" cy="901700"/>
          </a:xfrm>
          <a:prstGeom prst="rect">
            <a:avLst/>
          </a:prstGeom>
          <a:solidFill>
            <a:srgbClr val="1BB79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5" name="Google Shape;305;p28"/>
          <p:cNvSpPr/>
          <p:nvPr/>
        </p:nvSpPr>
        <p:spPr>
          <a:xfrm rot="10800000" flipH="1">
            <a:off x="6539440" y="368300"/>
            <a:ext cx="6884416" cy="863600"/>
          </a:xfrm>
          <a:prstGeom prst="parallelogram">
            <a:avLst>
              <a:gd name="adj" fmla="val 100000"/>
            </a:avLst>
          </a:prstGeom>
          <a:solidFill>
            <a:srgbClr val="1BB79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6" name="Google Shape;306;p28"/>
          <p:cNvSpPr txBox="1"/>
          <p:nvPr/>
        </p:nvSpPr>
        <p:spPr>
          <a:xfrm>
            <a:off x="7124700" y="514350"/>
            <a:ext cx="4300538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Using Wikipedia Links</a:t>
            </a:r>
            <a:endParaRPr/>
          </a:p>
        </p:txBody>
      </p:sp>
      <p:sp>
        <p:nvSpPr>
          <p:cNvPr id="307" name="Google Shape;307;p28"/>
          <p:cNvSpPr txBox="1"/>
          <p:nvPr/>
        </p:nvSpPr>
        <p:spPr>
          <a:xfrm>
            <a:off x="0" y="2603569"/>
            <a:ext cx="283134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32384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MAIN IDEA</a:t>
            </a:r>
            <a:endParaRPr sz="1200" b="1">
              <a:solidFill>
                <a:srgbClr val="32384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308" name="Google Shape;308;p28"/>
          <p:cNvCxnSpPr/>
          <p:nvPr/>
        </p:nvCxnSpPr>
        <p:spPr>
          <a:xfrm>
            <a:off x="3271630" y="2003979"/>
            <a:ext cx="0" cy="3242082"/>
          </a:xfrm>
          <a:prstGeom prst="straightConnector1">
            <a:avLst/>
          </a:prstGeom>
          <a:noFill/>
          <a:ln w="12700" cap="flat" cmpd="sng">
            <a:solidFill>
              <a:srgbClr val="323846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09" name="Google Shape;309;p28"/>
          <p:cNvSpPr txBox="1"/>
          <p:nvPr/>
        </p:nvSpPr>
        <p:spPr>
          <a:xfrm>
            <a:off x="3954335" y="2603569"/>
            <a:ext cx="7470896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Parse Wikipedia, create a dataset of articles about movies and their links to internal or external URLs. Train embeddings using pairs of {movies, links}. Based on a user input (=a movie they already like), recommend the movies mapped closer to that one.</a:t>
            </a:r>
            <a:endParaRPr sz="1600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10" name="Google Shape;310;p28"/>
          <p:cNvSpPr txBox="1"/>
          <p:nvPr/>
        </p:nvSpPr>
        <p:spPr>
          <a:xfrm>
            <a:off x="0" y="4105097"/>
            <a:ext cx="283134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32384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WHY IT WORKS</a:t>
            </a:r>
            <a:endParaRPr sz="1200" b="1">
              <a:solidFill>
                <a:srgbClr val="32384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11" name="Google Shape;311;p28"/>
          <p:cNvSpPr txBox="1"/>
          <p:nvPr/>
        </p:nvSpPr>
        <p:spPr>
          <a:xfrm>
            <a:off x="3954334" y="4105097"/>
            <a:ext cx="7470893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Wingdings" pitchFamily="2" charset="2"/>
              <a:buChar char="ü"/>
            </a:pPr>
            <a:r>
              <a:rPr lang="en-US" sz="1800" dirty="0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Nature and structure of the links</a:t>
            </a:r>
            <a:endParaRPr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Wingdings" pitchFamily="2" charset="2"/>
              <a:buChar char="ü"/>
            </a:pPr>
            <a:r>
              <a:rPr lang="en-US" sz="1800" dirty="0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Mapping of movies, as well as links</a:t>
            </a:r>
            <a:endParaRPr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29"/>
          <p:cNvSpPr/>
          <p:nvPr/>
        </p:nvSpPr>
        <p:spPr>
          <a:xfrm>
            <a:off x="0" y="0"/>
            <a:ext cx="12192000" cy="901800"/>
          </a:xfrm>
          <a:prstGeom prst="rect">
            <a:avLst/>
          </a:prstGeom>
          <a:solidFill>
            <a:srgbClr val="1BB79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8" name="Google Shape;318;p29"/>
          <p:cNvSpPr/>
          <p:nvPr/>
        </p:nvSpPr>
        <p:spPr>
          <a:xfrm rot="10800000" flipH="1">
            <a:off x="6539440" y="368200"/>
            <a:ext cx="6884400" cy="863700"/>
          </a:xfrm>
          <a:prstGeom prst="parallelogram">
            <a:avLst>
              <a:gd name="adj" fmla="val 100000"/>
            </a:avLst>
          </a:prstGeom>
          <a:solidFill>
            <a:srgbClr val="1BB79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9" name="Google Shape;319;p29"/>
          <p:cNvSpPr txBox="1"/>
          <p:nvPr/>
        </p:nvSpPr>
        <p:spPr>
          <a:xfrm>
            <a:off x="7124700" y="514350"/>
            <a:ext cx="43005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Using Wikipedia Links</a:t>
            </a:r>
            <a:endParaRPr/>
          </a:p>
        </p:txBody>
      </p:sp>
      <p:pic>
        <p:nvPicPr>
          <p:cNvPr id="320" name="Google Shape;32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0775" y="1889125"/>
            <a:ext cx="7410450" cy="394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30"/>
          <p:cNvSpPr/>
          <p:nvPr/>
        </p:nvSpPr>
        <p:spPr>
          <a:xfrm>
            <a:off x="0" y="0"/>
            <a:ext cx="12192000" cy="901700"/>
          </a:xfrm>
          <a:prstGeom prst="rect">
            <a:avLst/>
          </a:prstGeom>
          <a:solidFill>
            <a:srgbClr val="E9594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7" name="Google Shape;327;p30"/>
          <p:cNvSpPr/>
          <p:nvPr/>
        </p:nvSpPr>
        <p:spPr>
          <a:xfrm rot="10800000" flipH="1">
            <a:off x="3683475" y="368300"/>
            <a:ext cx="9926547" cy="863600"/>
          </a:xfrm>
          <a:prstGeom prst="parallelogram">
            <a:avLst>
              <a:gd name="adj" fmla="val 100000"/>
            </a:avLst>
          </a:prstGeom>
          <a:solidFill>
            <a:srgbClr val="E9594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8" name="Google Shape;328;p30"/>
          <p:cNvSpPr txBox="1"/>
          <p:nvPr/>
        </p:nvSpPr>
        <p:spPr>
          <a:xfrm>
            <a:off x="4399722" y="514350"/>
            <a:ext cx="702551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Using Movie Characteristics &amp; FastText</a:t>
            </a:r>
            <a:endParaRPr sz="2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" name="Google Shape;329;p30"/>
          <p:cNvSpPr txBox="1"/>
          <p:nvPr/>
        </p:nvSpPr>
        <p:spPr>
          <a:xfrm>
            <a:off x="0" y="2418041"/>
            <a:ext cx="283134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32384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MAIN IDEA</a:t>
            </a:r>
            <a:endParaRPr sz="1200" b="1">
              <a:solidFill>
                <a:srgbClr val="32384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330" name="Google Shape;330;p30"/>
          <p:cNvCxnSpPr/>
          <p:nvPr/>
        </p:nvCxnSpPr>
        <p:spPr>
          <a:xfrm>
            <a:off x="3271630" y="1987647"/>
            <a:ext cx="0" cy="3566290"/>
          </a:xfrm>
          <a:prstGeom prst="straightConnector1">
            <a:avLst/>
          </a:prstGeom>
          <a:noFill/>
          <a:ln w="12700" cap="flat" cmpd="sng">
            <a:solidFill>
              <a:srgbClr val="323846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31" name="Google Shape;331;p30"/>
          <p:cNvSpPr txBox="1"/>
          <p:nvPr/>
        </p:nvSpPr>
        <p:spPr>
          <a:xfrm>
            <a:off x="3954335" y="2418041"/>
            <a:ext cx="7470896" cy="1754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Noto Sans Symbols"/>
              <a:buChar char="▪"/>
            </a:pPr>
            <a:r>
              <a:rPr lang="en-US" sz="1800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Start with an iMDb dataset with 5000 movies.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Noto Sans Symbols"/>
              <a:buChar char="▪"/>
            </a:pPr>
            <a:r>
              <a:rPr lang="en-US" sz="1800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Parse using BeautifulSoup to extract information (i.e. plot summary &amp; imdb rating) + Data Cleaning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Noto Sans Symbols"/>
              <a:buChar char="▪"/>
            </a:pPr>
            <a:r>
              <a:rPr lang="en-US" sz="1800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Create word embeddings based on cast, plot, genre, director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Noto Sans Symbols"/>
              <a:buChar char="▪"/>
            </a:pPr>
            <a:r>
              <a:rPr lang="en-US" sz="1800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Create a scoring and matching algorithm based on cosine distance (1-cosine similarity)</a:t>
            </a:r>
            <a:endParaRPr/>
          </a:p>
        </p:txBody>
      </p:sp>
      <p:sp>
        <p:nvSpPr>
          <p:cNvPr id="332" name="Google Shape;332;p30"/>
          <p:cNvSpPr txBox="1"/>
          <p:nvPr/>
        </p:nvSpPr>
        <p:spPr>
          <a:xfrm>
            <a:off x="0" y="4476159"/>
            <a:ext cx="283134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32384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WHY IT WORKS</a:t>
            </a:r>
            <a:endParaRPr sz="1200" b="1">
              <a:solidFill>
                <a:srgbClr val="32384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3" name="Google Shape;333;p30"/>
          <p:cNvSpPr txBox="1"/>
          <p:nvPr/>
        </p:nvSpPr>
        <p:spPr>
          <a:xfrm>
            <a:off x="3954325" y="4476150"/>
            <a:ext cx="7470900" cy="10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Wingdings" pitchFamily="2" charset="2"/>
              <a:buChar char="ü"/>
            </a:pPr>
            <a:r>
              <a:rPr lang="en-US" sz="1800" dirty="0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Takes into account a combination of different movie features</a:t>
            </a:r>
            <a:endParaRPr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Wingdings" pitchFamily="2" charset="2"/>
              <a:buChar char="ü"/>
            </a:pPr>
            <a:r>
              <a:rPr lang="en-US" sz="1800" dirty="0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Maps words using the </a:t>
            </a:r>
            <a:r>
              <a:rPr lang="en-US" sz="1800" dirty="0" err="1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FastText</a:t>
            </a:r>
            <a:r>
              <a:rPr lang="en-US" sz="1800" dirty="0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algorithm</a:t>
            </a:r>
            <a:endParaRPr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Wingdings" pitchFamily="2" charset="2"/>
              <a:buChar char="ü"/>
            </a:pPr>
            <a:r>
              <a:rPr lang="en-US" sz="1800" dirty="0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Takes into account user inputs to penalize or reward</a:t>
            </a:r>
            <a:endParaRPr sz="1800" dirty="0">
              <a:solidFill>
                <a:srgbClr val="26262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9" name="Google Shape;339;p31"/>
          <p:cNvCxnSpPr/>
          <p:nvPr/>
        </p:nvCxnSpPr>
        <p:spPr>
          <a:xfrm>
            <a:off x="7103165" y="3988902"/>
            <a:ext cx="2307742" cy="0"/>
          </a:xfrm>
          <a:prstGeom prst="straightConnector1">
            <a:avLst/>
          </a:prstGeom>
          <a:noFill/>
          <a:ln w="57150" cap="flat" cmpd="sng">
            <a:solidFill>
              <a:srgbClr val="BFBFBF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340" name="Google Shape;340;p31"/>
          <p:cNvCxnSpPr/>
          <p:nvPr/>
        </p:nvCxnSpPr>
        <p:spPr>
          <a:xfrm rot="10800000">
            <a:off x="7103165" y="3730484"/>
            <a:ext cx="2307742" cy="0"/>
          </a:xfrm>
          <a:prstGeom prst="straightConnector1">
            <a:avLst/>
          </a:prstGeom>
          <a:noFill/>
          <a:ln w="57150" cap="flat" cmpd="sng">
            <a:solidFill>
              <a:srgbClr val="BFBFBF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341" name="Google Shape;341;p31"/>
          <p:cNvCxnSpPr/>
          <p:nvPr/>
        </p:nvCxnSpPr>
        <p:spPr>
          <a:xfrm>
            <a:off x="2781093" y="3988902"/>
            <a:ext cx="2307742" cy="0"/>
          </a:xfrm>
          <a:prstGeom prst="straightConnector1">
            <a:avLst/>
          </a:prstGeom>
          <a:noFill/>
          <a:ln w="57150" cap="flat" cmpd="sng">
            <a:solidFill>
              <a:srgbClr val="BFBFBF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342" name="Google Shape;342;p31"/>
          <p:cNvCxnSpPr/>
          <p:nvPr/>
        </p:nvCxnSpPr>
        <p:spPr>
          <a:xfrm rot="10800000">
            <a:off x="2781093" y="3730484"/>
            <a:ext cx="2307742" cy="0"/>
          </a:xfrm>
          <a:prstGeom prst="straightConnector1">
            <a:avLst/>
          </a:prstGeom>
          <a:noFill/>
          <a:ln w="57150" cap="flat" cmpd="sng">
            <a:solidFill>
              <a:srgbClr val="BFBFBF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343" name="Google Shape;343;p31"/>
          <p:cNvSpPr/>
          <p:nvPr/>
        </p:nvSpPr>
        <p:spPr>
          <a:xfrm>
            <a:off x="0" y="0"/>
            <a:ext cx="12192000" cy="901700"/>
          </a:xfrm>
          <a:prstGeom prst="rect">
            <a:avLst/>
          </a:prstGeom>
          <a:solidFill>
            <a:srgbClr val="E9594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4" name="Google Shape;344;p31"/>
          <p:cNvSpPr/>
          <p:nvPr/>
        </p:nvSpPr>
        <p:spPr>
          <a:xfrm rot="10800000" flipH="1">
            <a:off x="7994865" y="368300"/>
            <a:ext cx="5093888" cy="863600"/>
          </a:xfrm>
          <a:prstGeom prst="parallelogram">
            <a:avLst>
              <a:gd name="adj" fmla="val 100000"/>
            </a:avLst>
          </a:prstGeom>
          <a:solidFill>
            <a:srgbClr val="E9594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5" name="Google Shape;345;p31"/>
          <p:cNvSpPr txBox="1"/>
          <p:nvPr/>
        </p:nvSpPr>
        <p:spPr>
          <a:xfrm>
            <a:off x="4399722" y="514350"/>
            <a:ext cx="702551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Components</a:t>
            </a:r>
            <a:endParaRPr/>
          </a:p>
        </p:txBody>
      </p:sp>
      <p:sp>
        <p:nvSpPr>
          <p:cNvPr id="346" name="Google Shape;346;p31"/>
          <p:cNvSpPr/>
          <p:nvPr/>
        </p:nvSpPr>
        <p:spPr>
          <a:xfrm>
            <a:off x="766763" y="3442250"/>
            <a:ext cx="2014330" cy="818323"/>
          </a:xfrm>
          <a:prstGeom prst="roundRect">
            <a:avLst>
              <a:gd name="adj" fmla="val 6950"/>
            </a:avLst>
          </a:prstGeom>
          <a:solidFill>
            <a:srgbClr val="323846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Python Script</a:t>
            </a:r>
            <a:endParaRPr/>
          </a:p>
        </p:txBody>
      </p:sp>
      <p:sp>
        <p:nvSpPr>
          <p:cNvPr id="347" name="Google Shape;347;p31"/>
          <p:cNvSpPr/>
          <p:nvPr/>
        </p:nvSpPr>
        <p:spPr>
          <a:xfrm>
            <a:off x="5088835" y="3444859"/>
            <a:ext cx="2014330" cy="818323"/>
          </a:xfrm>
          <a:prstGeom prst="roundRect">
            <a:avLst>
              <a:gd name="adj" fmla="val 6950"/>
            </a:avLst>
          </a:prstGeom>
          <a:solidFill>
            <a:srgbClr val="323846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Dialogflow</a:t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48" name="Google Shape;348;p31"/>
          <p:cNvSpPr/>
          <p:nvPr/>
        </p:nvSpPr>
        <p:spPr>
          <a:xfrm>
            <a:off x="9410907" y="3442250"/>
            <a:ext cx="2014330" cy="818323"/>
          </a:xfrm>
          <a:prstGeom prst="roundRect">
            <a:avLst>
              <a:gd name="adj" fmla="val 3712"/>
            </a:avLst>
          </a:prstGeom>
          <a:solidFill>
            <a:srgbClr val="323846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Messenger</a:t>
            </a:r>
            <a:endParaRPr/>
          </a:p>
        </p:txBody>
      </p:sp>
      <p:sp>
        <p:nvSpPr>
          <p:cNvPr id="349" name="Google Shape;349;p31"/>
          <p:cNvSpPr txBox="1"/>
          <p:nvPr/>
        </p:nvSpPr>
        <p:spPr>
          <a:xfrm>
            <a:off x="2781093" y="3187867"/>
            <a:ext cx="2307742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WEBHOOK</a:t>
            </a:r>
            <a:endParaRPr/>
          </a:p>
        </p:txBody>
      </p:sp>
      <p:sp>
        <p:nvSpPr>
          <p:cNvPr id="350" name="Google Shape;350;p31"/>
          <p:cNvSpPr txBox="1"/>
          <p:nvPr/>
        </p:nvSpPr>
        <p:spPr>
          <a:xfrm>
            <a:off x="7103165" y="3187867"/>
            <a:ext cx="2307742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MESSENGER API</a:t>
            </a:r>
            <a:endParaRPr/>
          </a:p>
        </p:txBody>
      </p:sp>
      <p:sp>
        <p:nvSpPr>
          <p:cNvPr id="351" name="Google Shape;351;p31"/>
          <p:cNvSpPr/>
          <p:nvPr/>
        </p:nvSpPr>
        <p:spPr>
          <a:xfrm>
            <a:off x="666047" y="4453113"/>
            <a:ext cx="2215763" cy="1077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Access to dataset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Embeddings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Scoring algorithm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Matching algorithm</a:t>
            </a:r>
            <a:endParaRPr/>
          </a:p>
        </p:txBody>
      </p:sp>
      <p:sp>
        <p:nvSpPr>
          <p:cNvPr id="352" name="Google Shape;352;p31"/>
          <p:cNvSpPr/>
          <p:nvPr/>
        </p:nvSpPr>
        <p:spPr>
          <a:xfrm>
            <a:off x="4755464" y="4453113"/>
            <a:ext cx="2681073" cy="1077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Manages conversation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Records user inputs and passes them to Python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Mediator between UI and back-end</a:t>
            </a:r>
            <a:endParaRPr/>
          </a:p>
        </p:txBody>
      </p:sp>
      <p:sp>
        <p:nvSpPr>
          <p:cNvPr id="353" name="Google Shape;353;p31"/>
          <p:cNvSpPr/>
          <p:nvPr/>
        </p:nvSpPr>
        <p:spPr>
          <a:xfrm>
            <a:off x="9077535" y="4462668"/>
            <a:ext cx="2681073" cy="578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User interaction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Matching output</a:t>
            </a:r>
            <a:endParaRPr/>
          </a:p>
        </p:txBody>
      </p:sp>
      <p:pic>
        <p:nvPicPr>
          <p:cNvPr id="354" name="Google Shape;354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015432" y="2246801"/>
            <a:ext cx="805277" cy="805277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3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628775" y="2182214"/>
            <a:ext cx="934448" cy="9344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3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31098" y="2306608"/>
            <a:ext cx="685659" cy="6856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32"/>
          <p:cNvSpPr/>
          <p:nvPr/>
        </p:nvSpPr>
        <p:spPr>
          <a:xfrm>
            <a:off x="0" y="0"/>
            <a:ext cx="12192000" cy="901700"/>
          </a:xfrm>
          <a:prstGeom prst="rect">
            <a:avLst/>
          </a:prstGeom>
          <a:solidFill>
            <a:srgbClr val="E9594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3" name="Google Shape;363;p32"/>
          <p:cNvSpPr/>
          <p:nvPr/>
        </p:nvSpPr>
        <p:spPr>
          <a:xfrm rot="10800000" flipH="1">
            <a:off x="5593629" y="368300"/>
            <a:ext cx="7457962" cy="863600"/>
          </a:xfrm>
          <a:prstGeom prst="parallelogram">
            <a:avLst>
              <a:gd name="adj" fmla="val 100000"/>
            </a:avLst>
          </a:prstGeom>
          <a:solidFill>
            <a:srgbClr val="E9594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4" name="Google Shape;364;p32"/>
          <p:cNvSpPr txBox="1"/>
          <p:nvPr/>
        </p:nvSpPr>
        <p:spPr>
          <a:xfrm>
            <a:off x="4399722" y="514350"/>
            <a:ext cx="702551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Cleaning &amp; Transformations</a:t>
            </a:r>
            <a:endParaRPr/>
          </a:p>
        </p:txBody>
      </p:sp>
      <p:sp>
        <p:nvSpPr>
          <p:cNvPr id="365" name="Google Shape;365;p32"/>
          <p:cNvSpPr txBox="1"/>
          <p:nvPr/>
        </p:nvSpPr>
        <p:spPr>
          <a:xfrm>
            <a:off x="1261237" y="2103200"/>
            <a:ext cx="3875560" cy="4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entury Gothic" panose="020B0502020202020204" pitchFamily="34" charset="0"/>
                <a:ea typeface="Calibri"/>
                <a:cs typeface="Calibri"/>
                <a:sym typeface="Calibri"/>
              </a:rPr>
              <a:t>Duplicate links on the dataset.</a:t>
            </a:r>
            <a:endParaRPr>
              <a:latin typeface="Century Gothic" panose="020B0502020202020204" pitchFamily="34" charset="0"/>
              <a:ea typeface="Calibri"/>
              <a:cs typeface="Calibri"/>
              <a:sym typeface="Calibri"/>
            </a:endParaRPr>
          </a:p>
        </p:txBody>
      </p:sp>
      <p:sp>
        <p:nvSpPr>
          <p:cNvPr id="366" name="Google Shape;366;p32"/>
          <p:cNvSpPr txBox="1"/>
          <p:nvPr/>
        </p:nvSpPr>
        <p:spPr>
          <a:xfrm>
            <a:off x="1261237" y="2819388"/>
            <a:ext cx="4160850" cy="4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entury Gothic" panose="020B0502020202020204" pitchFamily="34" charset="0"/>
                <a:ea typeface="Calibri"/>
                <a:cs typeface="Calibri"/>
                <a:sym typeface="Calibri"/>
              </a:rPr>
              <a:t>Clean every string (object variable) from extra spaces and special characters.</a:t>
            </a:r>
            <a:endParaRPr>
              <a:latin typeface="Century Gothic" panose="020B0502020202020204" pitchFamily="34" charset="0"/>
              <a:ea typeface="Calibri"/>
              <a:cs typeface="Calibri"/>
              <a:sym typeface="Calibri"/>
            </a:endParaRPr>
          </a:p>
        </p:txBody>
      </p:sp>
      <p:sp>
        <p:nvSpPr>
          <p:cNvPr id="367" name="Google Shape;367;p32"/>
          <p:cNvSpPr txBox="1"/>
          <p:nvPr/>
        </p:nvSpPr>
        <p:spPr>
          <a:xfrm>
            <a:off x="1261237" y="3521013"/>
            <a:ext cx="4160850" cy="4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entury Gothic" panose="020B0502020202020204" pitchFamily="34" charset="0"/>
                <a:ea typeface="Calibri"/>
                <a:cs typeface="Calibri"/>
                <a:sym typeface="Calibri"/>
              </a:rPr>
              <a:t>Clean every string (object variable) from extra spaces and special characters.</a:t>
            </a:r>
            <a:endParaRPr>
              <a:latin typeface="Century Gothic" panose="020B0502020202020204" pitchFamily="34" charset="0"/>
              <a:ea typeface="Calibri"/>
              <a:cs typeface="Calibri"/>
              <a:sym typeface="Calibri"/>
            </a:endParaRPr>
          </a:p>
        </p:txBody>
      </p:sp>
      <p:sp>
        <p:nvSpPr>
          <p:cNvPr id="368" name="Google Shape;368;p32"/>
          <p:cNvSpPr txBox="1"/>
          <p:nvPr/>
        </p:nvSpPr>
        <p:spPr>
          <a:xfrm>
            <a:off x="1261236" y="4250113"/>
            <a:ext cx="4414429" cy="4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entury Gothic" panose="020B0502020202020204" pitchFamily="34" charset="0"/>
                <a:ea typeface="Calibri"/>
                <a:cs typeface="Calibri"/>
                <a:sym typeface="Calibri"/>
              </a:rPr>
              <a:t>Drop columns that we didn’t want.</a:t>
            </a:r>
            <a:endParaRPr dirty="0">
              <a:latin typeface="Century Gothic" panose="020B0502020202020204" pitchFamily="34" charset="0"/>
              <a:ea typeface="Calibri"/>
              <a:cs typeface="Calibri"/>
              <a:sym typeface="Calibri"/>
            </a:endParaRPr>
          </a:p>
        </p:txBody>
      </p:sp>
      <p:sp>
        <p:nvSpPr>
          <p:cNvPr id="369" name="Google Shape;369;p32"/>
          <p:cNvSpPr txBox="1"/>
          <p:nvPr/>
        </p:nvSpPr>
        <p:spPr>
          <a:xfrm>
            <a:off x="1261237" y="4856400"/>
            <a:ext cx="3875560" cy="4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entury Gothic" panose="020B0502020202020204" pitchFamily="34" charset="0"/>
                <a:ea typeface="Calibri"/>
                <a:cs typeface="Calibri"/>
                <a:sym typeface="Calibri"/>
              </a:rPr>
              <a:t>Drop the rows were the duration was less than 70 minutes. Since we observed that in the dataset we had also Series episodes.</a:t>
            </a:r>
            <a:endParaRPr>
              <a:latin typeface="Century Gothic" panose="020B0502020202020204" pitchFamily="34" charset="0"/>
              <a:ea typeface="Calibri"/>
              <a:cs typeface="Calibri"/>
              <a:sym typeface="Calibri"/>
            </a:endParaRPr>
          </a:p>
        </p:txBody>
      </p:sp>
      <p:cxnSp>
        <p:nvCxnSpPr>
          <p:cNvPr id="370" name="Google Shape;370;p32"/>
          <p:cNvCxnSpPr/>
          <p:nvPr/>
        </p:nvCxnSpPr>
        <p:spPr>
          <a:xfrm>
            <a:off x="5987237" y="1768908"/>
            <a:ext cx="22800" cy="412401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71" name="Google Shape;37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73875" y="2162413"/>
            <a:ext cx="376500" cy="376500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32"/>
          <p:cNvSpPr txBox="1"/>
          <p:nvPr/>
        </p:nvSpPr>
        <p:spPr>
          <a:xfrm>
            <a:off x="6995325" y="2128213"/>
            <a:ext cx="4429913" cy="4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entury Gothic" panose="020B0502020202020204" pitchFamily="34" charset="0"/>
                <a:ea typeface="Calibri"/>
                <a:cs typeface="Calibri"/>
                <a:sym typeface="Calibri"/>
              </a:rPr>
              <a:t>Separated in different column each of the 7 genres a movie may had.</a:t>
            </a:r>
            <a:endParaRPr dirty="0">
              <a:latin typeface="Century Gothic" panose="020B0502020202020204" pitchFamily="34" charset="0"/>
              <a:ea typeface="Calibri"/>
              <a:cs typeface="Calibri"/>
              <a:sym typeface="Calibri"/>
            </a:endParaRPr>
          </a:p>
        </p:txBody>
      </p:sp>
      <p:pic>
        <p:nvPicPr>
          <p:cNvPr id="373" name="Google Shape;37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73875" y="2856700"/>
            <a:ext cx="376500" cy="376500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p32"/>
          <p:cNvSpPr txBox="1"/>
          <p:nvPr/>
        </p:nvSpPr>
        <p:spPr>
          <a:xfrm>
            <a:off x="6995325" y="2781688"/>
            <a:ext cx="4429913" cy="4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entury Gothic" panose="020B0502020202020204" pitchFamily="34" charset="0"/>
                <a:ea typeface="Calibri"/>
                <a:cs typeface="Calibri"/>
                <a:sym typeface="Calibri"/>
              </a:rPr>
              <a:t>We built two functions to correct the genre and the movie title given as input by the user.</a:t>
            </a:r>
            <a:endParaRPr>
              <a:latin typeface="Century Gothic" panose="020B0502020202020204" pitchFamily="34" charset="0"/>
              <a:ea typeface="Calibri"/>
              <a:cs typeface="Calibri"/>
              <a:sym typeface="Calibri"/>
            </a:endParaRPr>
          </a:p>
        </p:txBody>
      </p:sp>
      <p:pic>
        <p:nvPicPr>
          <p:cNvPr id="375" name="Google Shape;37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73863" y="3531450"/>
            <a:ext cx="376500" cy="376500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32"/>
          <p:cNvSpPr txBox="1"/>
          <p:nvPr/>
        </p:nvSpPr>
        <p:spPr>
          <a:xfrm>
            <a:off x="6995313" y="3435150"/>
            <a:ext cx="4429913" cy="4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entury Gothic" panose="020B0502020202020204" pitchFamily="34" charset="0"/>
                <a:ea typeface="Calibri"/>
                <a:cs typeface="Calibri"/>
                <a:sym typeface="Calibri"/>
              </a:rPr>
              <a:t>We combined the value from each column to a unified text per movie.</a:t>
            </a:r>
            <a:endParaRPr dirty="0">
              <a:latin typeface="Century Gothic" panose="020B0502020202020204" pitchFamily="34" charset="0"/>
              <a:ea typeface="Calibri"/>
              <a:cs typeface="Calibri"/>
              <a:sym typeface="Calibri"/>
            </a:endParaRPr>
          </a:p>
        </p:txBody>
      </p:sp>
      <p:pic>
        <p:nvPicPr>
          <p:cNvPr id="377" name="Google Shape;37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73863" y="4221700"/>
            <a:ext cx="376500" cy="376500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32"/>
          <p:cNvSpPr txBox="1"/>
          <p:nvPr/>
        </p:nvSpPr>
        <p:spPr>
          <a:xfrm>
            <a:off x="6995313" y="4089400"/>
            <a:ext cx="4429913" cy="4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entury Gothic" panose="020B0502020202020204" pitchFamily="34" charset="0"/>
                <a:ea typeface="Calibri"/>
                <a:cs typeface="Calibri"/>
                <a:sym typeface="Calibri"/>
              </a:rPr>
              <a:t>Update the column IMDB Rating and scrapping the summary plot of each movie</a:t>
            </a:r>
            <a:endParaRPr>
              <a:latin typeface="Century Gothic" panose="020B0502020202020204" pitchFamily="34" charset="0"/>
              <a:ea typeface="Calibri"/>
              <a:cs typeface="Calibri"/>
              <a:sym typeface="Calibri"/>
            </a:endParaRPr>
          </a:p>
        </p:txBody>
      </p:sp>
      <p:pic>
        <p:nvPicPr>
          <p:cNvPr id="379" name="Google Shape;37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73863" y="4956025"/>
            <a:ext cx="376500" cy="376500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p32"/>
          <p:cNvSpPr txBox="1"/>
          <p:nvPr/>
        </p:nvSpPr>
        <p:spPr>
          <a:xfrm>
            <a:off x="6995313" y="4921825"/>
            <a:ext cx="4429913" cy="4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entury Gothic" panose="020B0502020202020204" pitchFamily="34" charset="0"/>
                <a:ea typeface="Calibri"/>
                <a:cs typeface="Calibri"/>
                <a:sym typeface="Calibri"/>
              </a:rPr>
              <a:t>Create a naive approach of comparing the movies to each other.</a:t>
            </a:r>
            <a:endParaRPr>
              <a:latin typeface="Century Gothic" panose="020B0502020202020204" pitchFamily="34" charset="0"/>
              <a:ea typeface="Calibri"/>
              <a:cs typeface="Calibri"/>
              <a:sym typeface="Calibri"/>
            </a:endParaRPr>
          </a:p>
        </p:txBody>
      </p:sp>
      <p:pic>
        <p:nvPicPr>
          <p:cNvPr id="381" name="Google Shape;381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0987" y="2141125"/>
            <a:ext cx="376500" cy="37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0987" y="2884637"/>
            <a:ext cx="376500" cy="37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0987" y="3553175"/>
            <a:ext cx="376500" cy="37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0987" y="4284325"/>
            <a:ext cx="376500" cy="37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0987" y="5015475"/>
            <a:ext cx="376500" cy="37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5"/>
          <p:cNvSpPr/>
          <p:nvPr/>
        </p:nvSpPr>
        <p:spPr>
          <a:xfrm>
            <a:off x="0" y="0"/>
            <a:ext cx="12192000" cy="901700"/>
          </a:xfrm>
          <a:prstGeom prst="rect">
            <a:avLst/>
          </a:prstGeom>
          <a:solidFill>
            <a:srgbClr val="32384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p15"/>
          <p:cNvSpPr/>
          <p:nvPr/>
        </p:nvSpPr>
        <p:spPr>
          <a:xfrm rot="10800000" flipH="1">
            <a:off x="7827818" y="368300"/>
            <a:ext cx="5172364" cy="863600"/>
          </a:xfrm>
          <a:prstGeom prst="parallelogram">
            <a:avLst>
              <a:gd name="adj" fmla="val 100000"/>
            </a:avLst>
          </a:prstGeom>
          <a:solidFill>
            <a:srgbClr val="32384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15"/>
          <p:cNvSpPr txBox="1"/>
          <p:nvPr/>
        </p:nvSpPr>
        <p:spPr>
          <a:xfrm>
            <a:off x="7888288" y="514350"/>
            <a:ext cx="353695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Who we are</a:t>
            </a:r>
            <a:endParaRPr/>
          </a:p>
        </p:txBody>
      </p:sp>
      <p:pic>
        <p:nvPicPr>
          <p:cNvPr id="121" name="Google Shape;121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45708" y="2472050"/>
            <a:ext cx="1911054" cy="1911054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22" name="Google Shape;122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535238" y="2474895"/>
            <a:ext cx="1911054" cy="1908209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5"/>
          <p:cNvSpPr txBox="1"/>
          <p:nvPr/>
        </p:nvSpPr>
        <p:spPr>
          <a:xfrm>
            <a:off x="1722290" y="4511710"/>
            <a:ext cx="353695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B4423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Sotiris Baratsas</a:t>
            </a:r>
            <a:endParaRPr/>
          </a:p>
        </p:txBody>
      </p:sp>
      <p:sp>
        <p:nvSpPr>
          <p:cNvPr id="124" name="Google Shape;124;p15"/>
          <p:cNvSpPr txBox="1"/>
          <p:nvPr/>
        </p:nvSpPr>
        <p:spPr>
          <a:xfrm>
            <a:off x="6932760" y="4511710"/>
            <a:ext cx="353695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1BB79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Nikos Spanos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33"/>
          <p:cNvSpPr/>
          <p:nvPr/>
        </p:nvSpPr>
        <p:spPr>
          <a:xfrm>
            <a:off x="0" y="0"/>
            <a:ext cx="12192000" cy="901700"/>
          </a:xfrm>
          <a:prstGeom prst="rect">
            <a:avLst/>
          </a:prstGeom>
          <a:solidFill>
            <a:srgbClr val="E9594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2" name="Google Shape;392;p33"/>
          <p:cNvSpPr/>
          <p:nvPr/>
        </p:nvSpPr>
        <p:spPr>
          <a:xfrm rot="10800000" flipH="1">
            <a:off x="8007654" y="368200"/>
            <a:ext cx="5094000" cy="863700"/>
          </a:xfrm>
          <a:prstGeom prst="parallelogram">
            <a:avLst>
              <a:gd name="adj" fmla="val 100000"/>
            </a:avLst>
          </a:prstGeom>
          <a:solidFill>
            <a:srgbClr val="E9594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3" name="Google Shape;393;p33"/>
          <p:cNvSpPr txBox="1"/>
          <p:nvPr/>
        </p:nvSpPr>
        <p:spPr>
          <a:xfrm>
            <a:off x="4399722" y="514350"/>
            <a:ext cx="702551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Embeddings</a:t>
            </a:r>
            <a:endParaRPr/>
          </a:p>
        </p:txBody>
      </p:sp>
      <p:pic>
        <p:nvPicPr>
          <p:cNvPr id="394" name="Google Shape;39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8049" y="2266682"/>
            <a:ext cx="1426537" cy="1426537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44350" y="2119488"/>
            <a:ext cx="1692399" cy="1692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75649" y="2133751"/>
            <a:ext cx="1692401" cy="1692399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33"/>
          <p:cNvSpPr txBox="1"/>
          <p:nvPr/>
        </p:nvSpPr>
        <p:spPr>
          <a:xfrm>
            <a:off x="1281559" y="3881150"/>
            <a:ext cx="2880600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Cast Embeddings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8" name="Google Shape;398;p33"/>
          <p:cNvSpPr txBox="1"/>
          <p:nvPr/>
        </p:nvSpPr>
        <p:spPr>
          <a:xfrm>
            <a:off x="4671447" y="3860788"/>
            <a:ext cx="2880600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Plot Embeddings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9" name="Google Shape;399;p33"/>
          <p:cNvSpPr txBox="1"/>
          <p:nvPr/>
        </p:nvSpPr>
        <p:spPr>
          <a:xfrm>
            <a:off x="7951009" y="3881138"/>
            <a:ext cx="2880600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Features Embeddings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0" name="Google Shape;400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90375" y="5013050"/>
            <a:ext cx="9391650" cy="7715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1" name="Google Shape;401;p33"/>
          <p:cNvCxnSpPr/>
          <p:nvPr/>
        </p:nvCxnSpPr>
        <p:spPr>
          <a:xfrm rot="10800000" flipH="1">
            <a:off x="7715950" y="5451925"/>
            <a:ext cx="600" cy="6186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02" name="Google Shape;402;p33"/>
          <p:cNvSpPr txBox="1"/>
          <p:nvPr/>
        </p:nvSpPr>
        <p:spPr>
          <a:xfrm>
            <a:off x="6107274" y="5974575"/>
            <a:ext cx="3216600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Learning Rate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(Too high can cause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the model to overfit)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3" name="Google Shape;403;p33"/>
          <p:cNvSpPr txBox="1"/>
          <p:nvPr/>
        </p:nvSpPr>
        <p:spPr>
          <a:xfrm>
            <a:off x="5386725" y="4488138"/>
            <a:ext cx="2115000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Skipgram vs CBOW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04" name="Google Shape;404;p33"/>
          <p:cNvCxnSpPr/>
          <p:nvPr/>
        </p:nvCxnSpPr>
        <p:spPr>
          <a:xfrm flipH="1">
            <a:off x="6439575" y="4893800"/>
            <a:ext cx="9300" cy="3633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05" name="Google Shape;405;p33"/>
          <p:cNvCxnSpPr/>
          <p:nvPr/>
        </p:nvCxnSpPr>
        <p:spPr>
          <a:xfrm flipH="1">
            <a:off x="8481675" y="4899175"/>
            <a:ext cx="9300" cy="3633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06" name="Google Shape;406;p33"/>
          <p:cNvSpPr txBox="1"/>
          <p:nvPr/>
        </p:nvSpPr>
        <p:spPr>
          <a:xfrm>
            <a:off x="7419250" y="4488150"/>
            <a:ext cx="2489700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Controls the size of the vectors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07" name="Google Shape;407;p33"/>
          <p:cNvCxnSpPr/>
          <p:nvPr/>
        </p:nvCxnSpPr>
        <p:spPr>
          <a:xfrm rot="10800000" flipH="1">
            <a:off x="9299350" y="5486525"/>
            <a:ext cx="9600" cy="5565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08" name="Google Shape;408;p33"/>
          <p:cNvSpPr txBox="1"/>
          <p:nvPr/>
        </p:nvSpPr>
        <p:spPr>
          <a:xfrm>
            <a:off x="8517992" y="5960057"/>
            <a:ext cx="1784919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Window Size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(stochastic)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34"/>
          <p:cNvSpPr/>
          <p:nvPr/>
        </p:nvSpPr>
        <p:spPr>
          <a:xfrm>
            <a:off x="0" y="0"/>
            <a:ext cx="12192000" cy="901700"/>
          </a:xfrm>
          <a:prstGeom prst="rect">
            <a:avLst/>
          </a:prstGeom>
          <a:solidFill>
            <a:srgbClr val="E9594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5" name="Google Shape;415;p34"/>
          <p:cNvSpPr/>
          <p:nvPr/>
        </p:nvSpPr>
        <p:spPr>
          <a:xfrm rot="10800000" flipH="1">
            <a:off x="5220731" y="368300"/>
            <a:ext cx="8203758" cy="863600"/>
          </a:xfrm>
          <a:prstGeom prst="parallelogram">
            <a:avLst>
              <a:gd name="adj" fmla="val 100000"/>
            </a:avLst>
          </a:prstGeom>
          <a:solidFill>
            <a:srgbClr val="E9594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6" name="Google Shape;416;p34"/>
          <p:cNvSpPr txBox="1"/>
          <p:nvPr/>
        </p:nvSpPr>
        <p:spPr>
          <a:xfrm>
            <a:off x="4399722" y="514350"/>
            <a:ext cx="702551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Recommendation algorithm</a:t>
            </a:r>
            <a:endParaRPr/>
          </a:p>
        </p:txBody>
      </p:sp>
      <p:sp>
        <p:nvSpPr>
          <p:cNvPr id="417" name="Google Shape;417;p34"/>
          <p:cNvSpPr/>
          <p:nvPr/>
        </p:nvSpPr>
        <p:spPr>
          <a:xfrm>
            <a:off x="1195750" y="1579250"/>
            <a:ext cx="1376700" cy="1376700"/>
          </a:xfrm>
          <a:prstGeom prst="ellipse">
            <a:avLst/>
          </a:prstGeom>
          <a:solidFill>
            <a:srgbClr val="FFFFFF"/>
          </a:solidFill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Century Gothic" panose="020B0502020202020204" pitchFamily="34" charset="0"/>
              </a:rPr>
              <a:t>Phase 1</a:t>
            </a:r>
            <a:endParaRPr b="1" dirty="0">
              <a:latin typeface="Century Gothic" panose="020B0502020202020204" pitchFamily="34" charset="0"/>
            </a:endParaRPr>
          </a:p>
        </p:txBody>
      </p:sp>
      <p:sp>
        <p:nvSpPr>
          <p:cNvPr id="418" name="Google Shape;418;p34"/>
          <p:cNvSpPr/>
          <p:nvPr/>
        </p:nvSpPr>
        <p:spPr>
          <a:xfrm>
            <a:off x="4778900" y="1579238"/>
            <a:ext cx="1376700" cy="1376700"/>
          </a:xfrm>
          <a:prstGeom prst="ellipse">
            <a:avLst/>
          </a:prstGeom>
          <a:solidFill>
            <a:srgbClr val="FFFFFF"/>
          </a:solidFill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Century Gothic" panose="020B0502020202020204" pitchFamily="34" charset="0"/>
              </a:rPr>
              <a:t>Phase 2</a:t>
            </a:r>
            <a:endParaRPr b="1" dirty="0">
              <a:latin typeface="Century Gothic" panose="020B0502020202020204" pitchFamily="34" charset="0"/>
            </a:endParaRPr>
          </a:p>
        </p:txBody>
      </p:sp>
      <p:sp>
        <p:nvSpPr>
          <p:cNvPr id="419" name="Google Shape;419;p34"/>
          <p:cNvSpPr/>
          <p:nvPr/>
        </p:nvSpPr>
        <p:spPr>
          <a:xfrm>
            <a:off x="8634250" y="1647163"/>
            <a:ext cx="1376700" cy="1376700"/>
          </a:xfrm>
          <a:prstGeom prst="ellipse">
            <a:avLst/>
          </a:prstGeom>
          <a:solidFill>
            <a:srgbClr val="FFFFFF"/>
          </a:solidFill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Century Gothic" panose="020B0502020202020204" pitchFamily="34" charset="0"/>
              </a:rPr>
              <a:t>Phase 3</a:t>
            </a:r>
            <a:endParaRPr b="1">
              <a:latin typeface="Century Gothic" panose="020B0502020202020204" pitchFamily="34" charset="0"/>
            </a:endParaRPr>
          </a:p>
        </p:txBody>
      </p:sp>
      <p:sp>
        <p:nvSpPr>
          <p:cNvPr id="420" name="Google Shape;420;p34"/>
          <p:cNvSpPr txBox="1"/>
          <p:nvPr/>
        </p:nvSpPr>
        <p:spPr>
          <a:xfrm>
            <a:off x="657700" y="3303275"/>
            <a:ext cx="2452800" cy="22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✓"/>
            </a:pPr>
            <a:r>
              <a:rPr lang="en-US" dirty="0">
                <a:latin typeface="Century Gothic" panose="020B0502020202020204" pitchFamily="34" charset="0"/>
                <a:ea typeface="Calibri"/>
                <a:cs typeface="Calibri"/>
                <a:sym typeface="Calibri"/>
              </a:rPr>
              <a:t>Input Genre</a:t>
            </a:r>
            <a:endParaRPr dirty="0">
              <a:latin typeface="Century Gothic" panose="020B0502020202020204" pitchFamily="34" charset="0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Century Gothic" panose="020B0502020202020204" pitchFamily="34" charset="0"/>
              <a:ea typeface="Calibri"/>
              <a:cs typeface="Calibri"/>
              <a:sym typeface="Calibri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✓"/>
            </a:pPr>
            <a:r>
              <a:rPr lang="en-US" dirty="0">
                <a:latin typeface="Century Gothic" panose="020B0502020202020204" pitchFamily="34" charset="0"/>
                <a:ea typeface="Calibri"/>
                <a:cs typeface="Calibri"/>
                <a:sym typeface="Calibri"/>
              </a:rPr>
              <a:t>Input Movie Title</a:t>
            </a:r>
            <a:endParaRPr dirty="0">
              <a:latin typeface="Century Gothic" panose="020B0502020202020204" pitchFamily="34" charset="0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Century Gothic" panose="020B0502020202020204" pitchFamily="34" charset="0"/>
              <a:ea typeface="Calibri"/>
              <a:cs typeface="Calibri"/>
              <a:sym typeface="Calibri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✓"/>
            </a:pPr>
            <a:r>
              <a:rPr lang="en-US" dirty="0">
                <a:latin typeface="Century Gothic" panose="020B0502020202020204" pitchFamily="34" charset="0"/>
                <a:ea typeface="Calibri"/>
                <a:cs typeface="Calibri"/>
                <a:sym typeface="Calibri"/>
              </a:rPr>
              <a:t>Input reasons you like the above movie</a:t>
            </a:r>
            <a:endParaRPr dirty="0">
              <a:latin typeface="Century Gothic" panose="020B0502020202020204" pitchFamily="34" charset="0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Century Gothic" panose="020B0502020202020204" pitchFamily="34" charset="0"/>
              <a:ea typeface="Calibri"/>
              <a:cs typeface="Calibri"/>
              <a:sym typeface="Calibri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✓"/>
            </a:pPr>
            <a:r>
              <a:rPr lang="en-US" dirty="0">
                <a:latin typeface="Century Gothic" panose="020B0502020202020204" pitchFamily="34" charset="0"/>
                <a:ea typeface="Calibri"/>
                <a:cs typeface="Calibri"/>
                <a:sym typeface="Calibri"/>
              </a:rPr>
              <a:t>Clean the above inputs if appropriate</a:t>
            </a:r>
            <a:endParaRPr dirty="0">
              <a:latin typeface="Century Gothic" panose="020B0502020202020204" pitchFamily="34" charset="0"/>
              <a:ea typeface="Calibri"/>
              <a:cs typeface="Calibri"/>
              <a:sym typeface="Calibri"/>
            </a:endParaRPr>
          </a:p>
        </p:txBody>
      </p:sp>
      <p:sp>
        <p:nvSpPr>
          <p:cNvPr id="421" name="Google Shape;421;p34"/>
          <p:cNvSpPr txBox="1"/>
          <p:nvPr/>
        </p:nvSpPr>
        <p:spPr>
          <a:xfrm>
            <a:off x="3472102" y="3303275"/>
            <a:ext cx="3990300" cy="322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✓"/>
            </a:pPr>
            <a:r>
              <a:rPr lang="en-US" sz="1200" dirty="0">
                <a:latin typeface="Century Gothic" panose="020B0502020202020204" pitchFamily="34" charset="0"/>
                <a:ea typeface="Calibri"/>
                <a:cs typeface="Calibri"/>
                <a:sym typeface="Calibri"/>
              </a:rPr>
              <a:t>Slice the dataset based on the genre given as input.</a:t>
            </a:r>
            <a:endParaRPr sz="1200" dirty="0">
              <a:latin typeface="Century Gothic" panose="020B0502020202020204" pitchFamily="34" charset="0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Century Gothic" panose="020B0502020202020204" pitchFamily="34" charset="0"/>
              <a:ea typeface="Calibri"/>
              <a:cs typeface="Calibri"/>
              <a:sym typeface="Calibri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✓"/>
            </a:pPr>
            <a:r>
              <a:rPr lang="en-US" sz="1200" dirty="0">
                <a:latin typeface="Century Gothic" panose="020B0502020202020204" pitchFamily="34" charset="0"/>
                <a:ea typeface="Calibri"/>
                <a:cs typeface="Calibri"/>
                <a:sym typeface="Calibri"/>
              </a:rPr>
              <a:t>Check with an If/Else statement whether the movie is in the </a:t>
            </a:r>
            <a:r>
              <a:rPr lang="en-US" sz="1200" dirty="0" err="1">
                <a:latin typeface="Century Gothic" panose="020B0502020202020204" pitchFamily="34" charset="0"/>
                <a:ea typeface="Calibri"/>
                <a:cs typeface="Calibri"/>
                <a:sym typeface="Calibri"/>
              </a:rPr>
              <a:t>movies_list</a:t>
            </a:r>
            <a:r>
              <a:rPr lang="en-US" sz="1200" dirty="0">
                <a:latin typeface="Century Gothic" panose="020B0502020202020204" pitchFamily="34" charset="0"/>
                <a:ea typeface="Calibri"/>
                <a:cs typeface="Calibri"/>
                <a:sym typeface="Calibri"/>
              </a:rPr>
              <a:t>.</a:t>
            </a:r>
            <a:endParaRPr sz="1200" dirty="0">
              <a:latin typeface="Century Gothic" panose="020B0502020202020204" pitchFamily="34" charset="0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Century Gothic" panose="020B0502020202020204" pitchFamily="34" charset="0"/>
              <a:ea typeface="Calibri"/>
              <a:cs typeface="Calibri"/>
              <a:sym typeface="Calibri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✓"/>
            </a:pPr>
            <a:r>
              <a:rPr lang="en-US" sz="1200" dirty="0">
                <a:latin typeface="Century Gothic" panose="020B0502020202020204" pitchFamily="34" charset="0"/>
                <a:ea typeface="Calibri"/>
                <a:cs typeface="Calibri"/>
                <a:sym typeface="Calibri"/>
              </a:rPr>
              <a:t>If TRUE then we follow the approach of cosine distance and word embeddings.</a:t>
            </a:r>
            <a:endParaRPr sz="1200" dirty="0">
              <a:latin typeface="Century Gothic" panose="020B0502020202020204" pitchFamily="34" charset="0"/>
              <a:ea typeface="Calibri"/>
              <a:cs typeface="Calibri"/>
              <a:sym typeface="Calibri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en-US" sz="1200" dirty="0">
                <a:latin typeface="Century Gothic" panose="020B0502020202020204" pitchFamily="34" charset="0"/>
                <a:ea typeface="Calibri"/>
                <a:cs typeface="Calibri"/>
                <a:sym typeface="Calibri"/>
              </a:rPr>
              <a:t>After this step we filter the 5 most similar movies to the one chosen from the user.</a:t>
            </a:r>
            <a:endParaRPr sz="1200" dirty="0">
              <a:latin typeface="Century Gothic" panose="020B0502020202020204" pitchFamily="34" charset="0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Century Gothic" panose="020B0502020202020204" pitchFamily="34" charset="0"/>
              <a:ea typeface="Calibri"/>
              <a:cs typeface="Calibri"/>
              <a:sym typeface="Calibri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✓"/>
            </a:pPr>
            <a:r>
              <a:rPr lang="en-US" sz="1200" dirty="0">
                <a:latin typeface="Century Gothic" panose="020B0502020202020204" pitchFamily="34" charset="0"/>
                <a:ea typeface="Calibri"/>
                <a:cs typeface="Calibri"/>
                <a:sym typeface="Calibri"/>
              </a:rPr>
              <a:t>If FALSE we skip the cosine distance approach since we miss the important columns.</a:t>
            </a:r>
            <a:endParaRPr sz="1200" dirty="0">
              <a:latin typeface="Century Gothic" panose="020B0502020202020204" pitchFamily="34" charset="0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Century Gothic" panose="020B0502020202020204" pitchFamily="34" charset="0"/>
              <a:ea typeface="Calibri"/>
              <a:cs typeface="Calibri"/>
              <a:sym typeface="Calibri"/>
            </a:endParaRPr>
          </a:p>
        </p:txBody>
      </p:sp>
      <p:sp>
        <p:nvSpPr>
          <p:cNvPr id="422" name="Google Shape;422;p34"/>
          <p:cNvSpPr txBox="1"/>
          <p:nvPr/>
        </p:nvSpPr>
        <p:spPr>
          <a:xfrm>
            <a:off x="7771401" y="3439150"/>
            <a:ext cx="3653837" cy="26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✓"/>
            </a:pPr>
            <a:r>
              <a:rPr lang="en-US" sz="1200" dirty="0">
                <a:latin typeface="Century Gothic" panose="020B0502020202020204" pitchFamily="34" charset="0"/>
                <a:ea typeface="Calibri"/>
                <a:cs typeface="Calibri"/>
                <a:sym typeface="Calibri"/>
              </a:rPr>
              <a:t>Calculate the movie scoring based on three scoring parameters:</a:t>
            </a:r>
            <a:endParaRPr sz="1200" dirty="0">
              <a:latin typeface="Century Gothic" panose="020B0502020202020204" pitchFamily="34" charset="0"/>
              <a:ea typeface="Calibri"/>
              <a:cs typeface="Calibri"/>
              <a:sym typeface="Calibri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en-US" sz="1200" dirty="0">
                <a:latin typeface="Century Gothic" panose="020B0502020202020204" pitchFamily="34" charset="0"/>
                <a:ea typeface="Calibri"/>
                <a:cs typeface="Calibri"/>
                <a:sym typeface="Calibri"/>
              </a:rPr>
              <a:t>Primary Genre (x0.2)</a:t>
            </a:r>
            <a:endParaRPr sz="1200" dirty="0">
              <a:latin typeface="Century Gothic" panose="020B0502020202020204" pitchFamily="34" charset="0"/>
              <a:ea typeface="Calibri"/>
              <a:cs typeface="Calibri"/>
              <a:sym typeface="Calibri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en-US" sz="1200" dirty="0">
                <a:latin typeface="Century Gothic" panose="020B0502020202020204" pitchFamily="34" charset="0"/>
                <a:ea typeface="Calibri"/>
                <a:cs typeface="Calibri"/>
                <a:sym typeface="Calibri"/>
              </a:rPr>
              <a:t>IMDB Rating (x0.3)</a:t>
            </a:r>
            <a:endParaRPr sz="1200" dirty="0">
              <a:latin typeface="Century Gothic" panose="020B0502020202020204" pitchFamily="34" charset="0"/>
              <a:ea typeface="Calibri"/>
              <a:cs typeface="Calibri"/>
              <a:sym typeface="Calibri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en-US" sz="1200" dirty="0">
                <a:latin typeface="Century Gothic" panose="020B0502020202020204" pitchFamily="34" charset="0"/>
                <a:ea typeface="Calibri"/>
                <a:cs typeface="Calibri"/>
                <a:sym typeface="Calibri"/>
              </a:rPr>
              <a:t>Number of Words (x0.5)</a:t>
            </a:r>
            <a:endParaRPr sz="1200" dirty="0">
              <a:latin typeface="Century Gothic" panose="020B0502020202020204" pitchFamily="34" charset="0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Century Gothic" panose="020B0502020202020204" pitchFamily="34" charset="0"/>
              <a:ea typeface="Calibri"/>
              <a:cs typeface="Calibri"/>
              <a:sym typeface="Calibri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✓"/>
            </a:pPr>
            <a:r>
              <a:rPr lang="en-US" sz="1200" dirty="0">
                <a:latin typeface="Century Gothic" panose="020B0502020202020204" pitchFamily="34" charset="0"/>
                <a:ea typeface="Calibri"/>
                <a:cs typeface="Calibri"/>
                <a:sym typeface="Calibri"/>
              </a:rPr>
              <a:t>Out of the 5 movies selected from cosine distance in Phase 2 we recommend the 3 movies with the highest scoring.</a:t>
            </a:r>
            <a:endParaRPr sz="1200" dirty="0">
              <a:latin typeface="Century Gothic" panose="020B0502020202020204" pitchFamily="34" charset="0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Century Gothic" panose="020B0502020202020204" pitchFamily="34" charset="0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5943"/>
        </a:solidFill>
        <a:effectLst/>
      </p:bgPr>
    </p:bg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35"/>
          <p:cNvSpPr txBox="1"/>
          <p:nvPr/>
        </p:nvSpPr>
        <p:spPr>
          <a:xfrm>
            <a:off x="3273520" y="2916237"/>
            <a:ext cx="5644959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LET’S SEE A DEMO</a:t>
            </a:r>
            <a:endParaRPr sz="40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428" name="Google Shape;428;p35"/>
          <p:cNvCxnSpPr/>
          <p:nvPr/>
        </p:nvCxnSpPr>
        <p:spPr>
          <a:xfrm>
            <a:off x="5441323" y="3941763"/>
            <a:ext cx="1309354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4" name="Google Shape;434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95663" y="-371337"/>
            <a:ext cx="7600675" cy="760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Online Media 1" descr="RPReplay_Final1567703568">
            <a:hlinkClick r:id="" action="ppaction://media"/>
            <a:extLst>
              <a:ext uri="{FF2B5EF4-FFF2-40B4-BE49-F238E27FC236}">
                <a16:creationId xmlns:a16="http://schemas.microsoft.com/office/drawing/2014/main" id="{DB86753C-CCCB-FB41-9206-9BB2D6A3432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t="2407"/>
          <a:stretch/>
        </p:blipFill>
        <p:spPr>
          <a:xfrm>
            <a:off x="4880919" y="1248032"/>
            <a:ext cx="2471351" cy="437429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03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519"/>
        </a:solidFill>
        <a:effectLst/>
      </p:bgPr>
    </p:bg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37"/>
          <p:cNvSpPr txBox="1"/>
          <p:nvPr/>
        </p:nvSpPr>
        <p:spPr>
          <a:xfrm>
            <a:off x="3975429" y="2916237"/>
            <a:ext cx="4241141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NEXT STEPS</a:t>
            </a:r>
            <a:endParaRPr sz="4000">
              <a:solidFill>
                <a:srgbClr val="26262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441" name="Google Shape;441;p37"/>
          <p:cNvCxnSpPr/>
          <p:nvPr/>
        </p:nvCxnSpPr>
        <p:spPr>
          <a:xfrm>
            <a:off x="5441323" y="3941763"/>
            <a:ext cx="1309354" cy="0"/>
          </a:xfrm>
          <a:prstGeom prst="straightConnector1">
            <a:avLst/>
          </a:prstGeom>
          <a:noFill/>
          <a:ln w="38100" cap="flat" cmpd="sng">
            <a:solidFill>
              <a:srgbClr val="262626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38"/>
          <p:cNvSpPr/>
          <p:nvPr/>
        </p:nvSpPr>
        <p:spPr>
          <a:xfrm>
            <a:off x="0" y="0"/>
            <a:ext cx="12192000" cy="901700"/>
          </a:xfrm>
          <a:prstGeom prst="rect">
            <a:avLst/>
          </a:prstGeom>
          <a:solidFill>
            <a:srgbClr val="FFC51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8" name="Google Shape;448;p38"/>
          <p:cNvSpPr/>
          <p:nvPr/>
        </p:nvSpPr>
        <p:spPr>
          <a:xfrm rot="10800000" flipH="1">
            <a:off x="7362412" y="368300"/>
            <a:ext cx="6258560" cy="863600"/>
          </a:xfrm>
          <a:prstGeom prst="parallelogram">
            <a:avLst>
              <a:gd name="adj" fmla="val 100000"/>
            </a:avLst>
          </a:prstGeom>
          <a:solidFill>
            <a:srgbClr val="FFC51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9" name="Google Shape;449;p38"/>
          <p:cNvSpPr txBox="1"/>
          <p:nvPr/>
        </p:nvSpPr>
        <p:spPr>
          <a:xfrm>
            <a:off x="7124700" y="514350"/>
            <a:ext cx="4300538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Improvements</a:t>
            </a:r>
            <a:endParaRPr/>
          </a:p>
        </p:txBody>
      </p:sp>
      <p:sp>
        <p:nvSpPr>
          <p:cNvPr id="450" name="Google Shape;450;p38"/>
          <p:cNvSpPr txBox="1"/>
          <p:nvPr/>
        </p:nvSpPr>
        <p:spPr>
          <a:xfrm>
            <a:off x="869211" y="4040918"/>
            <a:ext cx="3383893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32384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Better configuration of dialogue engine </a:t>
            </a:r>
            <a:endParaRPr sz="3200">
              <a:solidFill>
                <a:srgbClr val="32384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1" name="Google Shape;451;p38"/>
          <p:cNvSpPr txBox="1"/>
          <p:nvPr/>
        </p:nvSpPr>
        <p:spPr>
          <a:xfrm>
            <a:off x="4779799" y="4040918"/>
            <a:ext cx="2624944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32384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Larger 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32384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dataset</a:t>
            </a:r>
            <a:endParaRPr sz="3200">
              <a:solidFill>
                <a:srgbClr val="32384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38"/>
          <p:cNvSpPr txBox="1"/>
          <p:nvPr/>
        </p:nvSpPr>
        <p:spPr>
          <a:xfrm>
            <a:off x="7931438" y="4040918"/>
            <a:ext cx="3493800" cy="1001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32384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Optimize scoring &amp; matching algorithms</a:t>
            </a:r>
            <a:endParaRPr sz="3200">
              <a:solidFill>
                <a:srgbClr val="32384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53" name="Google Shape;453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02858" y="2481600"/>
            <a:ext cx="1378826" cy="1378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54" name="Google Shape;454;p3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871744" y="2481974"/>
            <a:ext cx="1378826" cy="1378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55" name="Google Shape;455;p3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988925" y="2481974"/>
            <a:ext cx="1378826" cy="1378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1" name="Google Shape;461;p39"/>
          <p:cNvPicPr preferRelativeResize="0"/>
          <p:nvPr/>
        </p:nvPicPr>
        <p:blipFill rotWithShape="1">
          <a:blip r:embed="rId3">
            <a:alphaModFix/>
          </a:blip>
          <a:srcRect t="703" r="34699" b="1248"/>
          <a:stretch/>
        </p:blipFill>
        <p:spPr>
          <a:xfrm>
            <a:off x="2062125" y="4267781"/>
            <a:ext cx="1891249" cy="1891249"/>
          </a:xfrm>
          <a:custGeom>
            <a:avLst/>
            <a:gdLst/>
            <a:ahLst/>
            <a:cxnLst/>
            <a:rect l="l" t="t" r="r" b="b"/>
            <a:pathLst>
              <a:path w="3432796" h="3432796" extrusionOk="0">
                <a:moveTo>
                  <a:pt x="1716398" y="0"/>
                </a:moveTo>
                <a:cubicBezTo>
                  <a:pt x="2664338" y="0"/>
                  <a:pt x="3432796" y="768458"/>
                  <a:pt x="3432796" y="1716398"/>
                </a:cubicBezTo>
                <a:cubicBezTo>
                  <a:pt x="3432796" y="2664338"/>
                  <a:pt x="2664338" y="3432796"/>
                  <a:pt x="1716398" y="3432796"/>
                </a:cubicBezTo>
                <a:cubicBezTo>
                  <a:pt x="768458" y="3432796"/>
                  <a:pt x="0" y="2664338"/>
                  <a:pt x="0" y="1716398"/>
                </a:cubicBezTo>
                <a:cubicBezTo>
                  <a:pt x="0" y="768458"/>
                  <a:pt x="768458" y="0"/>
                  <a:pt x="1716398" y="0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462" name="Google Shape;462;p39"/>
          <p:cNvPicPr preferRelativeResize="0"/>
          <p:nvPr/>
        </p:nvPicPr>
        <p:blipFill rotWithShape="1">
          <a:blip r:embed="rId4">
            <a:alphaModFix/>
          </a:blip>
          <a:srcRect l="9735" r="15683" b="557"/>
          <a:stretch/>
        </p:blipFill>
        <p:spPr>
          <a:xfrm>
            <a:off x="2062125" y="1923135"/>
            <a:ext cx="1891249" cy="1891249"/>
          </a:xfrm>
          <a:custGeom>
            <a:avLst/>
            <a:gdLst/>
            <a:ahLst/>
            <a:cxnLst/>
            <a:rect l="l" t="t" r="r" b="b"/>
            <a:pathLst>
              <a:path w="3685508" h="3685508" extrusionOk="0">
                <a:moveTo>
                  <a:pt x="1842754" y="0"/>
                </a:moveTo>
                <a:cubicBezTo>
                  <a:pt x="2860479" y="0"/>
                  <a:pt x="3685508" y="825029"/>
                  <a:pt x="3685508" y="1842754"/>
                </a:cubicBezTo>
                <a:cubicBezTo>
                  <a:pt x="3685508" y="2860479"/>
                  <a:pt x="2860479" y="3685508"/>
                  <a:pt x="1842754" y="3685508"/>
                </a:cubicBezTo>
                <a:cubicBezTo>
                  <a:pt x="825029" y="3685508"/>
                  <a:pt x="0" y="2860479"/>
                  <a:pt x="0" y="1842754"/>
                </a:cubicBezTo>
                <a:cubicBezTo>
                  <a:pt x="0" y="825029"/>
                  <a:pt x="825029" y="0"/>
                  <a:pt x="1842754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463" name="Google Shape;463;p39"/>
          <p:cNvSpPr/>
          <p:nvPr/>
        </p:nvSpPr>
        <p:spPr>
          <a:xfrm>
            <a:off x="0" y="0"/>
            <a:ext cx="12192000" cy="901700"/>
          </a:xfrm>
          <a:prstGeom prst="rect">
            <a:avLst/>
          </a:prstGeom>
          <a:solidFill>
            <a:srgbClr val="FFC51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4" name="Google Shape;464;p39"/>
          <p:cNvSpPr/>
          <p:nvPr/>
        </p:nvSpPr>
        <p:spPr>
          <a:xfrm rot="10800000" flipH="1">
            <a:off x="4954632" y="368300"/>
            <a:ext cx="8330144" cy="863600"/>
          </a:xfrm>
          <a:prstGeom prst="parallelogram">
            <a:avLst>
              <a:gd name="adj" fmla="val 100000"/>
            </a:avLst>
          </a:prstGeom>
          <a:solidFill>
            <a:srgbClr val="FFC51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5" name="Google Shape;465;p39"/>
          <p:cNvSpPr txBox="1"/>
          <p:nvPr/>
        </p:nvSpPr>
        <p:spPr>
          <a:xfrm>
            <a:off x="4982817" y="514350"/>
            <a:ext cx="6442421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Potential Business Applications</a:t>
            </a:r>
            <a:endParaRPr/>
          </a:p>
        </p:txBody>
      </p:sp>
      <p:sp>
        <p:nvSpPr>
          <p:cNvPr id="466" name="Google Shape;466;p39"/>
          <p:cNvSpPr txBox="1"/>
          <p:nvPr/>
        </p:nvSpPr>
        <p:spPr>
          <a:xfrm>
            <a:off x="4654994" y="2453260"/>
            <a:ext cx="4047564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32384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Deploy this to a cinema to boost sales</a:t>
            </a:r>
            <a:endParaRPr sz="3600">
              <a:solidFill>
                <a:srgbClr val="32384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67" name="Google Shape;467;p39"/>
          <p:cNvSpPr txBox="1"/>
          <p:nvPr/>
        </p:nvSpPr>
        <p:spPr>
          <a:xfrm>
            <a:off x="4536662" y="4781605"/>
            <a:ext cx="6489930" cy="8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32384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Create an audience-facing entertainment app, sponsored by streaming companies</a:t>
            </a:r>
            <a:endParaRPr sz="3600">
              <a:solidFill>
                <a:srgbClr val="32384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2" name="Google Shape;472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37983" y="-1197170"/>
            <a:ext cx="12255383" cy="8141308"/>
          </a:xfrm>
          <a:prstGeom prst="rect">
            <a:avLst/>
          </a:prstGeom>
          <a:noFill/>
          <a:ln>
            <a:noFill/>
          </a:ln>
        </p:spPr>
      </p:pic>
      <p:sp>
        <p:nvSpPr>
          <p:cNvPr id="473" name="Google Shape;473;p40"/>
          <p:cNvSpPr txBox="1"/>
          <p:nvPr/>
        </p:nvSpPr>
        <p:spPr>
          <a:xfrm>
            <a:off x="1835150" y="2806700"/>
            <a:ext cx="85217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Front page</a:t>
            </a:r>
            <a:endParaRPr/>
          </a:p>
        </p:txBody>
      </p:sp>
      <p:sp>
        <p:nvSpPr>
          <p:cNvPr id="474" name="Google Shape;474;p40"/>
          <p:cNvSpPr/>
          <p:nvPr/>
        </p:nvSpPr>
        <p:spPr>
          <a:xfrm>
            <a:off x="-50800" y="-190499"/>
            <a:ext cx="12242801" cy="7048500"/>
          </a:xfrm>
          <a:prstGeom prst="rect">
            <a:avLst/>
          </a:prstGeom>
          <a:solidFill>
            <a:srgbClr val="000000">
              <a:alpha val="674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5" name="Google Shape;475;p40"/>
          <p:cNvSpPr txBox="1"/>
          <p:nvPr/>
        </p:nvSpPr>
        <p:spPr>
          <a:xfrm>
            <a:off x="2717800" y="3227753"/>
            <a:ext cx="678180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i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for your attention</a:t>
            </a:r>
            <a:endParaRPr/>
          </a:p>
        </p:txBody>
      </p:sp>
      <p:sp>
        <p:nvSpPr>
          <p:cNvPr id="476" name="Google Shape;476;p40"/>
          <p:cNvSpPr/>
          <p:nvPr/>
        </p:nvSpPr>
        <p:spPr>
          <a:xfrm>
            <a:off x="4238763" y="2519336"/>
            <a:ext cx="3714478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 i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THANK YOU</a:t>
            </a:r>
            <a:endParaRPr/>
          </a:p>
        </p:txBody>
      </p:sp>
      <p:sp>
        <p:nvSpPr>
          <p:cNvPr id="477" name="Google Shape;477;p40"/>
          <p:cNvSpPr txBox="1"/>
          <p:nvPr/>
        </p:nvSpPr>
        <p:spPr>
          <a:xfrm>
            <a:off x="2717800" y="4976844"/>
            <a:ext cx="3136900" cy="861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BARATSAS 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SOTIRIS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f2821803</a:t>
            </a:r>
            <a:endParaRPr/>
          </a:p>
        </p:txBody>
      </p:sp>
      <p:sp>
        <p:nvSpPr>
          <p:cNvPr id="478" name="Google Shape;478;p40"/>
          <p:cNvSpPr txBox="1"/>
          <p:nvPr/>
        </p:nvSpPr>
        <p:spPr>
          <a:xfrm>
            <a:off x="6337300" y="4976844"/>
            <a:ext cx="3136900" cy="861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SPANOS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NIKOS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f2821826</a:t>
            </a:r>
            <a:endParaRPr/>
          </a:p>
        </p:txBody>
      </p:sp>
      <p:cxnSp>
        <p:nvCxnSpPr>
          <p:cNvPr id="479" name="Google Shape;479;p40"/>
          <p:cNvCxnSpPr/>
          <p:nvPr/>
        </p:nvCxnSpPr>
        <p:spPr>
          <a:xfrm>
            <a:off x="6108700" y="4964647"/>
            <a:ext cx="0" cy="851451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80" name="Google Shape;480;p40"/>
          <p:cNvCxnSpPr/>
          <p:nvPr/>
        </p:nvCxnSpPr>
        <p:spPr>
          <a:xfrm>
            <a:off x="5441323" y="3898900"/>
            <a:ext cx="1309354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6" name="Google Shape;48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98450" y="1329837"/>
            <a:ext cx="6995101" cy="5214326"/>
          </a:xfrm>
          <a:prstGeom prst="rect">
            <a:avLst/>
          </a:prstGeom>
          <a:noFill/>
          <a:ln>
            <a:noFill/>
          </a:ln>
        </p:spPr>
      </p:pic>
      <p:sp>
        <p:nvSpPr>
          <p:cNvPr id="487" name="Google Shape;487;p41"/>
          <p:cNvSpPr/>
          <p:nvPr/>
        </p:nvSpPr>
        <p:spPr>
          <a:xfrm>
            <a:off x="0" y="0"/>
            <a:ext cx="12192000" cy="901800"/>
          </a:xfrm>
          <a:prstGeom prst="rect">
            <a:avLst/>
          </a:prstGeom>
          <a:solidFill>
            <a:srgbClr val="E9594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8" name="Google Shape;488;p41"/>
          <p:cNvSpPr/>
          <p:nvPr/>
        </p:nvSpPr>
        <p:spPr>
          <a:xfrm rot="10800000" flipH="1">
            <a:off x="5414928" y="368200"/>
            <a:ext cx="7981200" cy="863700"/>
          </a:xfrm>
          <a:prstGeom prst="parallelogram">
            <a:avLst>
              <a:gd name="adj" fmla="val 100000"/>
            </a:avLst>
          </a:prstGeom>
          <a:solidFill>
            <a:srgbClr val="E9594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9" name="Google Shape;489;p41"/>
          <p:cNvSpPr txBox="1"/>
          <p:nvPr/>
        </p:nvSpPr>
        <p:spPr>
          <a:xfrm>
            <a:off x="5847075" y="438150"/>
            <a:ext cx="55782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Frequency of movie rating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5" name="Google Shape;495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7150" y="1177325"/>
            <a:ext cx="6777692" cy="5366950"/>
          </a:xfrm>
          <a:prstGeom prst="rect">
            <a:avLst/>
          </a:prstGeom>
          <a:noFill/>
          <a:ln>
            <a:noFill/>
          </a:ln>
        </p:spPr>
      </p:pic>
      <p:sp>
        <p:nvSpPr>
          <p:cNvPr id="496" name="Google Shape;496;p42"/>
          <p:cNvSpPr/>
          <p:nvPr/>
        </p:nvSpPr>
        <p:spPr>
          <a:xfrm>
            <a:off x="0" y="0"/>
            <a:ext cx="12192000" cy="901800"/>
          </a:xfrm>
          <a:prstGeom prst="rect">
            <a:avLst/>
          </a:prstGeom>
          <a:solidFill>
            <a:srgbClr val="E9594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7" name="Google Shape;497;p42"/>
          <p:cNvSpPr/>
          <p:nvPr/>
        </p:nvSpPr>
        <p:spPr>
          <a:xfrm rot="10800000" flipH="1">
            <a:off x="7706693" y="368200"/>
            <a:ext cx="5689500" cy="863700"/>
          </a:xfrm>
          <a:prstGeom prst="parallelogram">
            <a:avLst>
              <a:gd name="adj" fmla="val 100000"/>
            </a:avLst>
          </a:prstGeom>
          <a:solidFill>
            <a:srgbClr val="E9594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8" name="Google Shape;498;p42"/>
          <p:cNvSpPr txBox="1"/>
          <p:nvPr/>
        </p:nvSpPr>
        <p:spPr>
          <a:xfrm>
            <a:off x="5847075" y="438150"/>
            <a:ext cx="55782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Year of publish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6"/>
          <p:cNvSpPr/>
          <p:nvPr/>
        </p:nvSpPr>
        <p:spPr>
          <a:xfrm>
            <a:off x="0" y="0"/>
            <a:ext cx="12192000" cy="901700"/>
          </a:xfrm>
          <a:prstGeom prst="rect">
            <a:avLst/>
          </a:prstGeom>
          <a:solidFill>
            <a:srgbClr val="32384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16"/>
          <p:cNvSpPr/>
          <p:nvPr/>
        </p:nvSpPr>
        <p:spPr>
          <a:xfrm rot="10800000" flipH="1">
            <a:off x="6552692" y="368300"/>
            <a:ext cx="6884416" cy="863600"/>
          </a:xfrm>
          <a:prstGeom prst="parallelogram">
            <a:avLst>
              <a:gd name="adj" fmla="val 100000"/>
            </a:avLst>
          </a:prstGeom>
          <a:solidFill>
            <a:srgbClr val="32384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16"/>
          <p:cNvSpPr txBox="1"/>
          <p:nvPr/>
        </p:nvSpPr>
        <p:spPr>
          <a:xfrm>
            <a:off x="7124700" y="514350"/>
            <a:ext cx="4300538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Presentation Outline</a:t>
            </a:r>
            <a:endParaRPr/>
          </a:p>
        </p:txBody>
      </p:sp>
      <p:sp>
        <p:nvSpPr>
          <p:cNvPr id="133" name="Google Shape;133;p16"/>
          <p:cNvSpPr txBox="1"/>
          <p:nvPr/>
        </p:nvSpPr>
        <p:spPr>
          <a:xfrm>
            <a:off x="722253" y="3539409"/>
            <a:ext cx="2884547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The Challenge</a:t>
            </a:r>
            <a:endParaRPr/>
          </a:p>
        </p:txBody>
      </p:sp>
      <p:sp>
        <p:nvSpPr>
          <p:cNvPr id="134" name="Google Shape;134;p16"/>
          <p:cNvSpPr txBox="1"/>
          <p:nvPr/>
        </p:nvSpPr>
        <p:spPr>
          <a:xfrm>
            <a:off x="823853" y="2567225"/>
            <a:ext cx="609600" cy="1077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00" b="1">
                <a:solidFill>
                  <a:srgbClr val="FFC51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</a:t>
            </a:r>
            <a:endParaRPr/>
          </a:p>
        </p:txBody>
      </p:sp>
      <p:sp>
        <p:nvSpPr>
          <p:cNvPr id="135" name="Google Shape;135;p16"/>
          <p:cNvSpPr txBox="1"/>
          <p:nvPr/>
        </p:nvSpPr>
        <p:spPr>
          <a:xfrm>
            <a:off x="3779075" y="3539408"/>
            <a:ext cx="2574220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Trends &amp; Existing Solutions</a:t>
            </a:r>
            <a:endParaRPr/>
          </a:p>
        </p:txBody>
      </p:sp>
      <p:sp>
        <p:nvSpPr>
          <p:cNvPr id="136" name="Google Shape;136;p16"/>
          <p:cNvSpPr txBox="1"/>
          <p:nvPr/>
        </p:nvSpPr>
        <p:spPr>
          <a:xfrm>
            <a:off x="3779075" y="2567225"/>
            <a:ext cx="609600" cy="1077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00" b="1">
                <a:solidFill>
                  <a:srgbClr val="E959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</a:t>
            </a:r>
            <a:endParaRPr/>
          </a:p>
        </p:txBody>
      </p:sp>
      <p:sp>
        <p:nvSpPr>
          <p:cNvPr id="137" name="Google Shape;137;p16"/>
          <p:cNvSpPr txBox="1"/>
          <p:nvPr/>
        </p:nvSpPr>
        <p:spPr>
          <a:xfrm>
            <a:off x="6683493" y="3539408"/>
            <a:ext cx="2122547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Our Solution</a:t>
            </a:r>
            <a:endParaRPr/>
          </a:p>
        </p:txBody>
      </p:sp>
      <p:sp>
        <p:nvSpPr>
          <p:cNvPr id="138" name="Google Shape;138;p16"/>
          <p:cNvSpPr txBox="1"/>
          <p:nvPr/>
        </p:nvSpPr>
        <p:spPr>
          <a:xfrm>
            <a:off x="6683493" y="2567225"/>
            <a:ext cx="609600" cy="1077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00" b="1">
                <a:solidFill>
                  <a:srgbClr val="1BB79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</a:t>
            </a:r>
            <a:endParaRPr/>
          </a:p>
        </p:txBody>
      </p:sp>
      <p:sp>
        <p:nvSpPr>
          <p:cNvPr id="139" name="Google Shape;139;p16"/>
          <p:cNvSpPr txBox="1"/>
          <p:nvPr/>
        </p:nvSpPr>
        <p:spPr>
          <a:xfrm>
            <a:off x="9322870" y="3539408"/>
            <a:ext cx="2574220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Potential Applications</a:t>
            </a:r>
            <a:endParaRPr/>
          </a:p>
        </p:txBody>
      </p:sp>
      <p:sp>
        <p:nvSpPr>
          <p:cNvPr id="140" name="Google Shape;140;p16"/>
          <p:cNvSpPr txBox="1"/>
          <p:nvPr/>
        </p:nvSpPr>
        <p:spPr>
          <a:xfrm>
            <a:off x="9322869" y="2567225"/>
            <a:ext cx="609600" cy="1077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00" b="1">
                <a:solidFill>
                  <a:srgbClr val="32384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4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4" name="Google Shape;50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55675" y="1047788"/>
            <a:ext cx="6280651" cy="5626025"/>
          </a:xfrm>
          <a:prstGeom prst="rect">
            <a:avLst/>
          </a:prstGeom>
          <a:noFill/>
          <a:ln>
            <a:noFill/>
          </a:ln>
        </p:spPr>
      </p:pic>
      <p:sp>
        <p:nvSpPr>
          <p:cNvPr id="505" name="Google Shape;505;p43"/>
          <p:cNvSpPr/>
          <p:nvPr/>
        </p:nvSpPr>
        <p:spPr>
          <a:xfrm>
            <a:off x="0" y="0"/>
            <a:ext cx="12192000" cy="901800"/>
          </a:xfrm>
          <a:prstGeom prst="rect">
            <a:avLst/>
          </a:prstGeom>
          <a:solidFill>
            <a:srgbClr val="E9594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6" name="Google Shape;506;p43"/>
          <p:cNvSpPr/>
          <p:nvPr/>
        </p:nvSpPr>
        <p:spPr>
          <a:xfrm rot="10800000" flipH="1">
            <a:off x="7706693" y="368200"/>
            <a:ext cx="5689500" cy="863700"/>
          </a:xfrm>
          <a:prstGeom prst="parallelogram">
            <a:avLst>
              <a:gd name="adj" fmla="val 100000"/>
            </a:avLst>
          </a:prstGeom>
          <a:solidFill>
            <a:srgbClr val="E9594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7" name="Google Shape;507;p43"/>
          <p:cNvSpPr txBox="1"/>
          <p:nvPr/>
        </p:nvSpPr>
        <p:spPr>
          <a:xfrm>
            <a:off x="5847075" y="438150"/>
            <a:ext cx="55782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Primary genre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7"/>
          <p:cNvSpPr/>
          <p:nvPr/>
        </p:nvSpPr>
        <p:spPr>
          <a:xfrm>
            <a:off x="0" y="0"/>
            <a:ext cx="12192000" cy="901700"/>
          </a:xfrm>
          <a:prstGeom prst="rect">
            <a:avLst/>
          </a:prstGeom>
          <a:solidFill>
            <a:srgbClr val="32384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17"/>
          <p:cNvSpPr/>
          <p:nvPr/>
        </p:nvSpPr>
        <p:spPr>
          <a:xfrm rot="10800000" flipH="1">
            <a:off x="7706693" y="368300"/>
            <a:ext cx="5689600" cy="863600"/>
          </a:xfrm>
          <a:prstGeom prst="parallelogram">
            <a:avLst>
              <a:gd name="adj" fmla="val 100000"/>
            </a:avLst>
          </a:prstGeom>
          <a:solidFill>
            <a:srgbClr val="32384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17"/>
          <p:cNvSpPr txBox="1"/>
          <p:nvPr/>
        </p:nvSpPr>
        <p:spPr>
          <a:xfrm>
            <a:off x="7124700" y="514350"/>
            <a:ext cx="4300538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The Challenge</a:t>
            </a:r>
            <a:endParaRPr/>
          </a:p>
        </p:txBody>
      </p:sp>
      <p:sp>
        <p:nvSpPr>
          <p:cNvPr id="149" name="Google Shape;149;p17"/>
          <p:cNvSpPr txBox="1"/>
          <p:nvPr/>
        </p:nvSpPr>
        <p:spPr>
          <a:xfrm>
            <a:off x="717641" y="2844225"/>
            <a:ext cx="10756719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Build an effective movie recommendation system</a:t>
            </a:r>
            <a:endParaRPr/>
          </a:p>
        </p:txBody>
      </p:sp>
      <p:sp>
        <p:nvSpPr>
          <p:cNvPr id="150" name="Google Shape;150;p17"/>
          <p:cNvSpPr txBox="1"/>
          <p:nvPr/>
        </p:nvSpPr>
        <p:spPr>
          <a:xfrm>
            <a:off x="1528897" y="3428424"/>
            <a:ext cx="9134206" cy="19282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It might be difficult for a person to find a new movie to watch, however they usually know what they are in the mood for (a specific genre usually) and they also know a few other movies they already like.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3846"/>
        </a:solid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8"/>
          <p:cNvSpPr/>
          <p:nvPr/>
        </p:nvSpPr>
        <p:spPr>
          <a:xfrm>
            <a:off x="0" y="0"/>
            <a:ext cx="12192000" cy="901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18"/>
          <p:cNvSpPr/>
          <p:nvPr/>
        </p:nvSpPr>
        <p:spPr>
          <a:xfrm rot="10800000" flipH="1">
            <a:off x="3710610" y="368300"/>
            <a:ext cx="9529846" cy="863600"/>
          </a:xfrm>
          <a:prstGeom prst="parallelogram">
            <a:avLst>
              <a:gd name="adj" fmla="val 10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18"/>
          <p:cNvSpPr txBox="1"/>
          <p:nvPr/>
        </p:nvSpPr>
        <p:spPr>
          <a:xfrm>
            <a:off x="4227443" y="514350"/>
            <a:ext cx="7197795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32384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Movie Recommendation Approaches</a:t>
            </a:r>
            <a:endParaRPr/>
          </a:p>
        </p:txBody>
      </p:sp>
      <p:sp>
        <p:nvSpPr>
          <p:cNvPr id="158" name="Google Shape;158;p18"/>
          <p:cNvSpPr txBox="1"/>
          <p:nvPr/>
        </p:nvSpPr>
        <p:spPr>
          <a:xfrm>
            <a:off x="1412756" y="3966032"/>
            <a:ext cx="2670295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Popularity-based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recommenders</a:t>
            </a:r>
            <a:endParaRPr/>
          </a:p>
        </p:txBody>
      </p:sp>
      <p:sp>
        <p:nvSpPr>
          <p:cNvPr id="159" name="Google Shape;159;p18"/>
          <p:cNvSpPr txBox="1"/>
          <p:nvPr/>
        </p:nvSpPr>
        <p:spPr>
          <a:xfrm>
            <a:off x="4627338" y="3966032"/>
            <a:ext cx="2937325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Content-based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recommenders</a:t>
            </a:r>
            <a:endParaRPr/>
          </a:p>
        </p:txBody>
      </p:sp>
      <p:sp>
        <p:nvSpPr>
          <p:cNvPr id="160" name="Google Shape;160;p18"/>
          <p:cNvSpPr txBox="1"/>
          <p:nvPr/>
        </p:nvSpPr>
        <p:spPr>
          <a:xfrm>
            <a:off x="8108950" y="3966032"/>
            <a:ext cx="2670295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Collaborative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Filtering</a:t>
            </a:r>
            <a:endParaRPr/>
          </a:p>
        </p:txBody>
      </p:sp>
      <p:pic>
        <p:nvPicPr>
          <p:cNvPr id="161" name="Google Shape;161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02405" y="2984512"/>
            <a:ext cx="787190" cy="7871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050502" y="2984512"/>
            <a:ext cx="787190" cy="7871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1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354308" y="2984512"/>
            <a:ext cx="787190" cy="7871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9"/>
          <p:cNvSpPr/>
          <p:nvPr/>
        </p:nvSpPr>
        <p:spPr>
          <a:xfrm>
            <a:off x="0" y="0"/>
            <a:ext cx="12192000" cy="901700"/>
          </a:xfrm>
          <a:prstGeom prst="rect">
            <a:avLst/>
          </a:prstGeom>
          <a:solidFill>
            <a:srgbClr val="32384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19"/>
          <p:cNvSpPr/>
          <p:nvPr/>
        </p:nvSpPr>
        <p:spPr>
          <a:xfrm rot="10800000" flipH="1">
            <a:off x="7234907" y="368300"/>
            <a:ext cx="5879969" cy="863600"/>
          </a:xfrm>
          <a:prstGeom prst="parallelogram">
            <a:avLst>
              <a:gd name="adj" fmla="val 100000"/>
            </a:avLst>
          </a:prstGeom>
          <a:solidFill>
            <a:srgbClr val="32384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p19"/>
          <p:cNvSpPr txBox="1"/>
          <p:nvPr/>
        </p:nvSpPr>
        <p:spPr>
          <a:xfrm>
            <a:off x="7124700" y="514350"/>
            <a:ext cx="4300538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Chatbots trend</a:t>
            </a:r>
            <a:endParaRPr/>
          </a:p>
        </p:txBody>
      </p:sp>
      <p:sp>
        <p:nvSpPr>
          <p:cNvPr id="171" name="Google Shape;171;p19"/>
          <p:cNvSpPr txBox="1"/>
          <p:nvPr/>
        </p:nvSpPr>
        <p:spPr>
          <a:xfrm>
            <a:off x="2364441" y="3981823"/>
            <a:ext cx="7463118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“Chatbots” is one of the fastest growing digital trends.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 certain countries, consumers declared they actually prefer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interacting with text &amp; voice assistants instead of humans. </a:t>
            </a:r>
            <a:endParaRPr/>
          </a:p>
        </p:txBody>
      </p:sp>
      <p:pic>
        <p:nvPicPr>
          <p:cNvPr id="172" name="Google Shape;172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84800" y="2181412"/>
            <a:ext cx="1422400" cy="142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0"/>
          <p:cNvSpPr/>
          <p:nvPr/>
        </p:nvSpPr>
        <p:spPr>
          <a:xfrm>
            <a:off x="0" y="0"/>
            <a:ext cx="12192000" cy="901700"/>
          </a:xfrm>
          <a:prstGeom prst="rect">
            <a:avLst/>
          </a:prstGeom>
          <a:solidFill>
            <a:srgbClr val="32384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p20"/>
          <p:cNvSpPr/>
          <p:nvPr/>
        </p:nvSpPr>
        <p:spPr>
          <a:xfrm rot="10800000" flipH="1">
            <a:off x="6175514" y="368300"/>
            <a:ext cx="7114763" cy="863600"/>
          </a:xfrm>
          <a:prstGeom prst="parallelogram">
            <a:avLst>
              <a:gd name="adj" fmla="val 100000"/>
            </a:avLst>
          </a:prstGeom>
          <a:solidFill>
            <a:srgbClr val="32384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20"/>
          <p:cNvSpPr txBox="1"/>
          <p:nvPr/>
        </p:nvSpPr>
        <p:spPr>
          <a:xfrm>
            <a:off x="7124700" y="514350"/>
            <a:ext cx="4300538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Understanding our user</a:t>
            </a:r>
            <a:endParaRPr/>
          </a:p>
        </p:txBody>
      </p:sp>
      <p:grpSp>
        <p:nvGrpSpPr>
          <p:cNvPr id="181" name="Google Shape;181;p20"/>
          <p:cNvGrpSpPr/>
          <p:nvPr/>
        </p:nvGrpSpPr>
        <p:grpSpPr>
          <a:xfrm>
            <a:off x="1722452" y="1795811"/>
            <a:ext cx="4131799" cy="4131797"/>
            <a:chOff x="5225896" y="2150076"/>
            <a:chExt cx="3414710" cy="3414708"/>
          </a:xfrm>
        </p:grpSpPr>
        <p:grpSp>
          <p:nvGrpSpPr>
            <p:cNvPr id="182" name="Google Shape;182;p20"/>
            <p:cNvGrpSpPr/>
            <p:nvPr/>
          </p:nvGrpSpPr>
          <p:grpSpPr>
            <a:xfrm>
              <a:off x="5225896" y="2150076"/>
              <a:ext cx="3414710" cy="3414708"/>
              <a:chOff x="5225896" y="2150076"/>
              <a:chExt cx="3414710" cy="3414708"/>
            </a:xfrm>
          </p:grpSpPr>
          <p:sp>
            <p:nvSpPr>
              <p:cNvPr id="183" name="Google Shape;183;p20"/>
              <p:cNvSpPr/>
              <p:nvPr/>
            </p:nvSpPr>
            <p:spPr>
              <a:xfrm>
                <a:off x="5225898" y="2150076"/>
                <a:ext cx="3414708" cy="3414708"/>
              </a:xfrm>
              <a:prstGeom prst="ellipse">
                <a:avLst/>
              </a:prstGeom>
              <a:solidFill>
                <a:schemeClr val="lt2"/>
              </a:solidFill>
              <a:ln w="5715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" name="Google Shape;184;p20"/>
              <p:cNvSpPr/>
              <p:nvPr/>
            </p:nvSpPr>
            <p:spPr>
              <a:xfrm flipH="1">
                <a:off x="5225896" y="2150076"/>
                <a:ext cx="3414709" cy="3414708"/>
              </a:xfrm>
              <a:prstGeom prst="pie">
                <a:avLst>
                  <a:gd name="adj1" fmla="val 7740612"/>
                  <a:gd name="adj2" fmla="val 13770396"/>
                </a:avLst>
              </a:prstGeom>
              <a:solidFill>
                <a:schemeClr val="lt2"/>
              </a:solidFill>
              <a:ln w="5715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185" name="Google Shape;185;p20"/>
            <p:cNvCxnSpPr/>
            <p:nvPr/>
          </p:nvCxnSpPr>
          <p:spPr>
            <a:xfrm>
              <a:off x="5225898" y="3856523"/>
              <a:ext cx="1693886" cy="0"/>
            </a:xfrm>
            <a:prstGeom prst="straightConnector1">
              <a:avLst/>
            </a:prstGeom>
            <a:noFill/>
            <a:ln w="571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86" name="Google Shape;186;p20"/>
          <p:cNvSpPr/>
          <p:nvPr/>
        </p:nvSpPr>
        <p:spPr>
          <a:xfrm>
            <a:off x="2956232" y="6028581"/>
            <a:ext cx="1664238" cy="249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20" b="1">
                <a:solidFill>
                  <a:srgbClr val="00002A"/>
                </a:solidFill>
                <a:latin typeface="Lato Light"/>
                <a:ea typeface="Lato Light"/>
                <a:cs typeface="Lato Light"/>
                <a:sym typeface="Lato Light"/>
              </a:rPr>
              <a:t>USER PROFILE</a:t>
            </a:r>
            <a:endParaRPr sz="1020" b="1">
              <a:solidFill>
                <a:srgbClr val="00002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20"/>
          <p:cNvSpPr/>
          <p:nvPr/>
        </p:nvSpPr>
        <p:spPr>
          <a:xfrm>
            <a:off x="4093662" y="3261846"/>
            <a:ext cx="1586550" cy="1169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3F3F3F"/>
                </a:solidFill>
                <a:latin typeface="Lato Black"/>
                <a:ea typeface="Lato Black"/>
                <a:cs typeface="Lato Black"/>
                <a:sym typeface="Lato Black"/>
              </a:rPr>
              <a:t>JOB-TO-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3F3F3F"/>
                </a:solidFill>
                <a:latin typeface="Lato Black"/>
                <a:ea typeface="Lato Black"/>
                <a:cs typeface="Lato Black"/>
                <a:sym typeface="Lato Black"/>
              </a:rPr>
              <a:t>BE-DONE</a:t>
            </a:r>
            <a:endParaRPr/>
          </a:p>
          <a:p>
            <a:pPr marL="171450" marR="0" lvl="0" indent="-171450" algn="r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Noto Sans Symbols"/>
              <a:buChar char="▪"/>
            </a:pPr>
            <a:r>
              <a:rPr lang="en-US" sz="1200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rPr>
              <a:t>Find a movie to watch that she is likely to enjoy</a:t>
            </a:r>
            <a:endParaRPr/>
          </a:p>
        </p:txBody>
      </p:sp>
      <p:pic>
        <p:nvPicPr>
          <p:cNvPr id="188" name="Google Shape;188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94755" y="3488761"/>
            <a:ext cx="787190" cy="787190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0"/>
          <p:cNvSpPr/>
          <p:nvPr/>
        </p:nvSpPr>
        <p:spPr>
          <a:xfrm>
            <a:off x="2305555" y="2250449"/>
            <a:ext cx="1973484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3F3F3F"/>
                </a:solidFill>
                <a:latin typeface="Lato Black"/>
                <a:ea typeface="Lato Black"/>
                <a:cs typeface="Lato Black"/>
                <a:sym typeface="Lato Black"/>
              </a:rPr>
              <a:t>GAINS</a:t>
            </a:r>
            <a:endParaRPr/>
          </a:p>
          <a:p>
            <a:pPr marL="171450" marR="0" lvl="0" indent="-171450" algn="ctr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Noto Sans Symbols"/>
              <a:buChar char="▪"/>
            </a:pPr>
            <a:r>
              <a:rPr lang="en-US" sz="1200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rPr>
              <a:t>Get insightful movie recommendations</a:t>
            </a:r>
            <a:endParaRPr/>
          </a:p>
          <a:p>
            <a:pPr marL="171450" marR="0" lvl="0" indent="-171450" algn="ctr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Noto Sans Symbols"/>
              <a:buChar char="▪"/>
            </a:pPr>
            <a:r>
              <a:rPr lang="en-US" sz="1200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rPr>
              <a:t>Save time browsing movie lists</a:t>
            </a:r>
            <a:endParaRPr/>
          </a:p>
        </p:txBody>
      </p:sp>
      <p:sp>
        <p:nvSpPr>
          <p:cNvPr id="190" name="Google Shape;190;p20"/>
          <p:cNvSpPr/>
          <p:nvPr/>
        </p:nvSpPr>
        <p:spPr>
          <a:xfrm>
            <a:off x="2098340" y="4322058"/>
            <a:ext cx="2387915" cy="1077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3F3F3F"/>
                </a:solidFill>
                <a:latin typeface="Lato Black"/>
                <a:ea typeface="Lato Black"/>
                <a:cs typeface="Lato Black"/>
                <a:sym typeface="Lato Black"/>
              </a:rPr>
              <a:t>PAINS</a:t>
            </a:r>
            <a:endParaRPr/>
          </a:p>
          <a:p>
            <a:pPr marL="171450" marR="0" lvl="0" indent="-171450" algn="ctr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100"/>
              <a:buFont typeface="Noto Sans Symbols"/>
              <a:buChar char="▪"/>
            </a:pPr>
            <a:r>
              <a:rPr lang="en-US" sz="1100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rPr>
              <a:t>Need to browse many websites, read plots and watch trailers</a:t>
            </a:r>
            <a:endParaRPr/>
          </a:p>
          <a:p>
            <a:pPr marL="171450" marR="0" lvl="0" indent="-171450" algn="ctr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100"/>
              <a:buFont typeface="Noto Sans Symbols"/>
              <a:buChar char="▪"/>
            </a:pPr>
            <a:r>
              <a:rPr lang="en-US" sz="1100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rPr>
              <a:t>Need to download new applications to find recommendations</a:t>
            </a:r>
            <a:endParaRPr/>
          </a:p>
          <a:p>
            <a:pPr marL="171450" marR="0" lvl="0" indent="-1016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None/>
            </a:pPr>
            <a:endParaRPr sz="1100">
              <a:solidFill>
                <a:srgbClr val="3F3F3F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191" name="Google Shape;191;p20"/>
          <p:cNvGrpSpPr/>
          <p:nvPr/>
        </p:nvGrpSpPr>
        <p:grpSpPr>
          <a:xfrm>
            <a:off x="6379142" y="1982284"/>
            <a:ext cx="4895311" cy="3757032"/>
            <a:chOff x="1322172" y="2150076"/>
            <a:chExt cx="3311612" cy="3382844"/>
          </a:xfrm>
        </p:grpSpPr>
        <p:sp>
          <p:nvSpPr>
            <p:cNvPr id="192" name="Google Shape;192;p20"/>
            <p:cNvSpPr/>
            <p:nvPr/>
          </p:nvSpPr>
          <p:spPr>
            <a:xfrm>
              <a:off x="1322172" y="2150076"/>
              <a:ext cx="3311612" cy="3382842"/>
            </a:xfrm>
            <a:prstGeom prst="rect">
              <a:avLst/>
            </a:prstGeom>
            <a:solidFill>
              <a:schemeClr val="lt2"/>
            </a:solidFill>
            <a:ln w="571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193;p20"/>
            <p:cNvSpPr/>
            <p:nvPr/>
          </p:nvSpPr>
          <p:spPr>
            <a:xfrm rot="5400000">
              <a:off x="458655" y="3013596"/>
              <a:ext cx="3382842" cy="1655805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 w="571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94" name="Google Shape;194;p20"/>
            <p:cNvCxnSpPr/>
            <p:nvPr/>
          </p:nvCxnSpPr>
          <p:spPr>
            <a:xfrm>
              <a:off x="2977978" y="3841499"/>
              <a:ext cx="1655805" cy="0"/>
            </a:xfrm>
            <a:prstGeom prst="straightConnector1">
              <a:avLst/>
            </a:prstGeom>
            <a:noFill/>
            <a:ln w="571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95" name="Google Shape;195;p20"/>
          <p:cNvSpPr/>
          <p:nvPr/>
        </p:nvSpPr>
        <p:spPr>
          <a:xfrm>
            <a:off x="7648433" y="6028581"/>
            <a:ext cx="2356735" cy="249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20" b="1">
                <a:solidFill>
                  <a:srgbClr val="00002A"/>
                </a:solidFill>
                <a:latin typeface="Lato Light"/>
                <a:ea typeface="Lato Light"/>
                <a:cs typeface="Lato Light"/>
                <a:sym typeface="Lato Light"/>
              </a:rPr>
              <a:t>VALUE PROPOSITION</a:t>
            </a:r>
            <a:endParaRPr sz="1020" b="1">
              <a:solidFill>
                <a:srgbClr val="00002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p20"/>
          <p:cNvSpPr/>
          <p:nvPr/>
        </p:nvSpPr>
        <p:spPr>
          <a:xfrm>
            <a:off x="7734784" y="2195806"/>
            <a:ext cx="3464658" cy="1261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3F3F3F"/>
                </a:solidFill>
                <a:latin typeface="Lato Black"/>
                <a:ea typeface="Lato Black"/>
                <a:cs typeface="Lato Black"/>
                <a:sym typeface="Lato Black"/>
              </a:rPr>
              <a:t>GAIN CREATORS</a:t>
            </a:r>
            <a:endParaRPr sz="1100" b="1">
              <a:solidFill>
                <a:srgbClr val="3F3F3F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marL="171450" marR="0" lvl="0" indent="-171450" algn="r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Noto Sans Symbols"/>
              <a:buChar char="▪"/>
            </a:pPr>
            <a:r>
              <a:rPr lang="en-US" sz="1200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rPr>
              <a:t>Smart movie recommendations based on insights about the user</a:t>
            </a:r>
            <a:endParaRPr/>
          </a:p>
          <a:p>
            <a:pPr marL="171450" marR="0" lvl="0" indent="-171450" algn="r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Noto Sans Symbols"/>
              <a:buChar char="▪"/>
            </a:pPr>
            <a:r>
              <a:rPr lang="en-US" sz="1200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rPr>
              <a:t>Works with popular applications (e.g. Messenger, Viber, Amazon Echo) </a:t>
            </a:r>
            <a:endParaRPr/>
          </a:p>
          <a:p>
            <a:pPr marL="171450" marR="0" lvl="0" indent="-171450" algn="r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Noto Sans Symbols"/>
              <a:buChar char="▪"/>
            </a:pPr>
            <a:r>
              <a:rPr lang="en-US" sz="1200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rPr>
              <a:t>Intuitive user experience</a:t>
            </a:r>
            <a:endParaRPr/>
          </a:p>
        </p:txBody>
      </p:sp>
      <p:sp>
        <p:nvSpPr>
          <p:cNvPr id="197" name="Google Shape;197;p20"/>
          <p:cNvSpPr/>
          <p:nvPr/>
        </p:nvSpPr>
        <p:spPr>
          <a:xfrm>
            <a:off x="8054788" y="4293221"/>
            <a:ext cx="3144654" cy="1261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3F3F3F"/>
                </a:solidFill>
                <a:latin typeface="Lato Black"/>
                <a:ea typeface="Lato Black"/>
                <a:cs typeface="Lato Black"/>
                <a:sym typeface="Lato Black"/>
              </a:rPr>
              <a:t>PAIN RELIEVERS</a:t>
            </a:r>
            <a:endParaRPr sz="1100" b="1">
              <a:solidFill>
                <a:srgbClr val="3F3F3F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marL="171450" marR="0" lvl="0" indent="-171450" algn="r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Noto Sans Symbols"/>
              <a:buChar char="▪"/>
            </a:pPr>
            <a:r>
              <a:rPr lang="en-US" sz="1200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rPr>
              <a:t>No need to download a dedicated application. Works within popular (already installed) apps.</a:t>
            </a:r>
            <a:endParaRPr/>
          </a:p>
          <a:p>
            <a:pPr marL="171450" marR="0" lvl="0" indent="-171450" algn="r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Noto Sans Symbols"/>
              <a:buChar char="▪"/>
            </a:pPr>
            <a:r>
              <a:rPr lang="en-US" sz="1200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rPr>
              <a:t>Saves time from browsing recommendation lists</a:t>
            </a:r>
            <a:endParaRPr/>
          </a:p>
        </p:txBody>
      </p:sp>
      <p:sp>
        <p:nvSpPr>
          <p:cNvPr id="198" name="Google Shape;198;p20"/>
          <p:cNvSpPr/>
          <p:nvPr/>
        </p:nvSpPr>
        <p:spPr>
          <a:xfrm>
            <a:off x="6454156" y="3382869"/>
            <a:ext cx="1836438" cy="984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3F3F3F"/>
                </a:solidFill>
                <a:latin typeface="Lato Black"/>
                <a:ea typeface="Lato Black"/>
                <a:cs typeface="Lato Black"/>
                <a:sym typeface="Lato Black"/>
              </a:rPr>
              <a:t>PRODUCT</a:t>
            </a:r>
            <a:endParaRPr sz="1100" b="1">
              <a:solidFill>
                <a:srgbClr val="3F3F3F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rPr>
              <a:t>A smart movie recommendation chatbot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B79C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3" name="Google Shape;203;p21"/>
          <p:cNvCxnSpPr/>
          <p:nvPr/>
        </p:nvCxnSpPr>
        <p:spPr>
          <a:xfrm>
            <a:off x="4999581" y="2319131"/>
            <a:ext cx="2192839" cy="0"/>
          </a:xfrm>
          <a:prstGeom prst="straightConnector1">
            <a:avLst/>
          </a:prstGeom>
          <a:noFill/>
          <a:ln w="571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04" name="Google Shape;204;p21"/>
          <p:cNvSpPr/>
          <p:nvPr/>
        </p:nvSpPr>
        <p:spPr>
          <a:xfrm>
            <a:off x="5776814" y="2044717"/>
            <a:ext cx="638372" cy="830997"/>
          </a:xfrm>
          <a:prstGeom prst="rect">
            <a:avLst/>
          </a:prstGeom>
          <a:solidFill>
            <a:srgbClr val="1BB79C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</a:t>
            </a:r>
            <a:endParaRPr sz="4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21"/>
          <p:cNvSpPr txBox="1"/>
          <p:nvPr/>
        </p:nvSpPr>
        <p:spPr>
          <a:xfrm>
            <a:off x="1905733" y="2623520"/>
            <a:ext cx="8380533" cy="1610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As a user, I want to get recommendations based on a movie I already like, </a:t>
            </a:r>
            <a:endParaRPr/>
          </a:p>
          <a:p>
            <a:pPr marL="0" marR="0" lvl="0" indent="0" algn="ctr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so that I can find a new movie to watch. 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2"/>
          <p:cNvSpPr/>
          <p:nvPr/>
        </p:nvSpPr>
        <p:spPr>
          <a:xfrm>
            <a:off x="0" y="0"/>
            <a:ext cx="12192000" cy="901700"/>
          </a:xfrm>
          <a:prstGeom prst="rect">
            <a:avLst/>
          </a:prstGeom>
          <a:solidFill>
            <a:srgbClr val="32384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Google Shape;211;p22"/>
          <p:cNvSpPr/>
          <p:nvPr/>
        </p:nvSpPr>
        <p:spPr>
          <a:xfrm rot="10800000" flipH="1">
            <a:off x="6618180" y="368300"/>
            <a:ext cx="6467966" cy="863600"/>
          </a:xfrm>
          <a:prstGeom prst="parallelogram">
            <a:avLst>
              <a:gd name="adj" fmla="val 100000"/>
            </a:avLst>
          </a:prstGeom>
          <a:solidFill>
            <a:srgbClr val="32384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Google Shape;212;p22"/>
          <p:cNvSpPr txBox="1"/>
          <p:nvPr/>
        </p:nvSpPr>
        <p:spPr>
          <a:xfrm>
            <a:off x="7124700" y="514350"/>
            <a:ext cx="4300538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Optimal user journey</a:t>
            </a:r>
            <a:endParaRPr/>
          </a:p>
        </p:txBody>
      </p:sp>
      <p:grpSp>
        <p:nvGrpSpPr>
          <p:cNvPr id="213" name="Google Shape;213;p22"/>
          <p:cNvGrpSpPr/>
          <p:nvPr/>
        </p:nvGrpSpPr>
        <p:grpSpPr>
          <a:xfrm>
            <a:off x="1569530" y="1600904"/>
            <a:ext cx="9185425" cy="4592769"/>
            <a:chOff x="1158713" y="704"/>
            <a:chExt cx="9185425" cy="4592769"/>
          </a:xfrm>
        </p:grpSpPr>
        <p:sp>
          <p:nvSpPr>
            <p:cNvPr id="214" name="Google Shape;214;p22"/>
            <p:cNvSpPr/>
            <p:nvPr/>
          </p:nvSpPr>
          <p:spPr>
            <a:xfrm>
              <a:off x="1158713" y="704"/>
              <a:ext cx="1766400" cy="1059900"/>
            </a:xfrm>
            <a:prstGeom prst="roundRect">
              <a:avLst>
                <a:gd name="adj" fmla="val 10000"/>
              </a:avLst>
            </a:prstGeom>
            <a:solidFill>
              <a:srgbClr val="323846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22"/>
            <p:cNvSpPr txBox="1"/>
            <p:nvPr/>
          </p:nvSpPr>
          <p:spPr>
            <a:xfrm>
              <a:off x="1189755" y="31746"/>
              <a:ext cx="1704300" cy="99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1900" tIns="41900" rIns="41900" bIns="419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Century Gothic"/>
                <a:buNone/>
              </a:pPr>
              <a:r>
                <a:rPr lang="en-US" sz="1100" b="0" i="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User wants to watch a movie, but doesn't know which one.</a:t>
              </a:r>
              <a:endParaRPr/>
            </a:p>
          </p:txBody>
        </p:sp>
        <p:sp>
          <p:nvSpPr>
            <p:cNvPr id="216" name="Google Shape;216;p22"/>
            <p:cNvSpPr/>
            <p:nvPr/>
          </p:nvSpPr>
          <p:spPr>
            <a:xfrm>
              <a:off x="3080594" y="311597"/>
              <a:ext cx="374400" cy="43800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22"/>
            <p:cNvSpPr txBox="1"/>
            <p:nvPr/>
          </p:nvSpPr>
          <p:spPr>
            <a:xfrm>
              <a:off x="3080594" y="399212"/>
              <a:ext cx="262200" cy="26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800"/>
                <a:buFont typeface="Calibri"/>
                <a:buNone/>
              </a:pPr>
              <a:endParaRPr sz="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18" name="Google Shape;218;p22"/>
            <p:cNvSpPr/>
            <p:nvPr/>
          </p:nvSpPr>
          <p:spPr>
            <a:xfrm>
              <a:off x="3631722" y="704"/>
              <a:ext cx="1766400" cy="1059900"/>
            </a:xfrm>
            <a:prstGeom prst="roundRect">
              <a:avLst>
                <a:gd name="adj" fmla="val 10000"/>
              </a:avLst>
            </a:prstGeom>
            <a:solidFill>
              <a:srgbClr val="323846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22"/>
            <p:cNvSpPr txBox="1"/>
            <p:nvPr/>
          </p:nvSpPr>
          <p:spPr>
            <a:xfrm>
              <a:off x="3662764" y="31746"/>
              <a:ext cx="1704300" cy="99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1900" tIns="41900" rIns="41900" bIns="419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100"/>
                <a:buFont typeface="Century Gothic"/>
                <a:buNone/>
              </a:pPr>
              <a:r>
                <a:rPr lang="en-US" sz="1100" b="0" i="0">
                  <a:solidFill>
                    <a:srgbClr val="FFFFFF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User opens messenger and sends a message to "Kelly MovieBot".</a:t>
              </a:r>
              <a:endParaRPr/>
            </a:p>
          </p:txBody>
        </p:sp>
        <p:sp>
          <p:nvSpPr>
            <p:cNvPr id="220" name="Google Shape;220;p22"/>
            <p:cNvSpPr/>
            <p:nvPr/>
          </p:nvSpPr>
          <p:spPr>
            <a:xfrm>
              <a:off x="5553602" y="311597"/>
              <a:ext cx="374400" cy="43800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22"/>
            <p:cNvSpPr txBox="1"/>
            <p:nvPr/>
          </p:nvSpPr>
          <p:spPr>
            <a:xfrm>
              <a:off x="5553602" y="399212"/>
              <a:ext cx="262200" cy="26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Calibri"/>
                <a:buNone/>
              </a:pPr>
              <a:endParaRPr sz="1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22" name="Google Shape;222;p22"/>
            <p:cNvSpPr/>
            <p:nvPr/>
          </p:nvSpPr>
          <p:spPr>
            <a:xfrm>
              <a:off x="6104730" y="704"/>
              <a:ext cx="1766400" cy="1059900"/>
            </a:xfrm>
            <a:prstGeom prst="roundRect">
              <a:avLst>
                <a:gd name="adj" fmla="val 10000"/>
              </a:avLst>
            </a:prstGeom>
            <a:solidFill>
              <a:srgbClr val="1BB79C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22"/>
            <p:cNvSpPr txBox="1"/>
            <p:nvPr/>
          </p:nvSpPr>
          <p:spPr>
            <a:xfrm>
              <a:off x="6135772" y="31746"/>
              <a:ext cx="1704300" cy="99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1900" tIns="41900" rIns="41900" bIns="419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100"/>
                <a:buFont typeface="Century Gothic"/>
                <a:buNone/>
              </a:pPr>
              <a:r>
                <a:rPr lang="en-US" sz="1100" b="0" i="0">
                  <a:solidFill>
                    <a:srgbClr val="FFFFFF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Kelly ask the user to provide a Genre they prefer.</a:t>
              </a:r>
              <a:endParaRPr/>
            </a:p>
          </p:txBody>
        </p:sp>
        <p:sp>
          <p:nvSpPr>
            <p:cNvPr id="224" name="Google Shape;224;p22"/>
            <p:cNvSpPr/>
            <p:nvPr/>
          </p:nvSpPr>
          <p:spPr>
            <a:xfrm>
              <a:off x="8026611" y="311597"/>
              <a:ext cx="374400" cy="43800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22"/>
            <p:cNvSpPr txBox="1"/>
            <p:nvPr/>
          </p:nvSpPr>
          <p:spPr>
            <a:xfrm>
              <a:off x="8026611" y="399212"/>
              <a:ext cx="262200" cy="26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Calibri"/>
                <a:buNone/>
              </a:pPr>
              <a:endParaRPr sz="1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26" name="Google Shape;226;p22"/>
            <p:cNvSpPr/>
            <p:nvPr/>
          </p:nvSpPr>
          <p:spPr>
            <a:xfrm>
              <a:off x="8577738" y="704"/>
              <a:ext cx="1766400" cy="1059900"/>
            </a:xfrm>
            <a:prstGeom prst="roundRect">
              <a:avLst>
                <a:gd name="adj" fmla="val 10000"/>
              </a:avLst>
            </a:prstGeom>
            <a:solidFill>
              <a:srgbClr val="323846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22"/>
            <p:cNvSpPr txBox="1"/>
            <p:nvPr/>
          </p:nvSpPr>
          <p:spPr>
            <a:xfrm>
              <a:off x="8608780" y="31746"/>
              <a:ext cx="1704300" cy="99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1900" tIns="41900" rIns="41900" bIns="419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100"/>
                <a:buFont typeface="Century Gothic"/>
                <a:buNone/>
              </a:pPr>
              <a:r>
                <a:rPr lang="en-US" sz="1100" b="0" i="0">
                  <a:solidFill>
                    <a:srgbClr val="FFFFFF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User provides a Genre (e.g. Scifi)</a:t>
              </a:r>
              <a:endParaRPr/>
            </a:p>
          </p:txBody>
        </p:sp>
        <p:sp>
          <p:nvSpPr>
            <p:cNvPr id="228" name="Google Shape;228;p22"/>
            <p:cNvSpPr/>
            <p:nvPr/>
          </p:nvSpPr>
          <p:spPr>
            <a:xfrm rot="5400000">
              <a:off x="9273792" y="1184211"/>
              <a:ext cx="374400" cy="43800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22"/>
            <p:cNvSpPr txBox="1"/>
            <p:nvPr/>
          </p:nvSpPr>
          <p:spPr>
            <a:xfrm>
              <a:off x="9329533" y="1216011"/>
              <a:ext cx="262800" cy="26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Calibri"/>
                <a:buNone/>
              </a:pPr>
              <a:endParaRPr sz="1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30" name="Google Shape;230;p22"/>
            <p:cNvSpPr/>
            <p:nvPr/>
          </p:nvSpPr>
          <p:spPr>
            <a:xfrm>
              <a:off x="8577738" y="1767139"/>
              <a:ext cx="1766400" cy="1059900"/>
            </a:xfrm>
            <a:prstGeom prst="roundRect">
              <a:avLst>
                <a:gd name="adj" fmla="val 10000"/>
              </a:avLst>
            </a:prstGeom>
            <a:solidFill>
              <a:srgbClr val="1BB79C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22"/>
            <p:cNvSpPr txBox="1"/>
            <p:nvPr/>
          </p:nvSpPr>
          <p:spPr>
            <a:xfrm>
              <a:off x="8608780" y="1798181"/>
              <a:ext cx="1704300" cy="99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Century Gothic"/>
                <a:buNone/>
              </a:pPr>
              <a:r>
                <a:rPr lang="en-US" sz="12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Kelly asks the user to mention a movie they like.</a:t>
              </a:r>
              <a:endParaRPr/>
            </a:p>
          </p:txBody>
        </p:sp>
        <p:sp>
          <p:nvSpPr>
            <p:cNvPr id="232" name="Google Shape;232;p22"/>
            <p:cNvSpPr/>
            <p:nvPr/>
          </p:nvSpPr>
          <p:spPr>
            <a:xfrm rot="10800000">
              <a:off x="8047892" y="2078106"/>
              <a:ext cx="374400" cy="43800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22"/>
            <p:cNvSpPr txBox="1"/>
            <p:nvPr/>
          </p:nvSpPr>
          <p:spPr>
            <a:xfrm>
              <a:off x="8160153" y="2165646"/>
              <a:ext cx="262200" cy="26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Calibri"/>
                <a:buNone/>
              </a:pPr>
              <a:endParaRPr sz="1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34" name="Google Shape;234;p22"/>
            <p:cNvSpPr/>
            <p:nvPr/>
          </p:nvSpPr>
          <p:spPr>
            <a:xfrm>
              <a:off x="6104730" y="1767139"/>
              <a:ext cx="1766400" cy="1059900"/>
            </a:xfrm>
            <a:prstGeom prst="roundRect">
              <a:avLst>
                <a:gd name="adj" fmla="val 10000"/>
              </a:avLst>
            </a:prstGeom>
            <a:solidFill>
              <a:srgbClr val="323846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22"/>
            <p:cNvSpPr txBox="1"/>
            <p:nvPr/>
          </p:nvSpPr>
          <p:spPr>
            <a:xfrm>
              <a:off x="6135772" y="1798181"/>
              <a:ext cx="1704300" cy="99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Century Gothic"/>
                <a:buNone/>
              </a:pPr>
              <a:r>
                <a:rPr lang="en-US" sz="12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User provides a movie they have already watched and like.</a:t>
              </a:r>
              <a:endParaRPr/>
            </a:p>
          </p:txBody>
        </p:sp>
        <p:sp>
          <p:nvSpPr>
            <p:cNvPr id="236" name="Google Shape;236;p22"/>
            <p:cNvSpPr/>
            <p:nvPr/>
          </p:nvSpPr>
          <p:spPr>
            <a:xfrm rot="10800000">
              <a:off x="5574884" y="2078106"/>
              <a:ext cx="374400" cy="43800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22"/>
            <p:cNvSpPr txBox="1"/>
            <p:nvPr/>
          </p:nvSpPr>
          <p:spPr>
            <a:xfrm>
              <a:off x="5687145" y="2165646"/>
              <a:ext cx="262200" cy="26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Calibri"/>
                <a:buNone/>
              </a:pPr>
              <a:endParaRPr sz="1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38" name="Google Shape;238;p22"/>
            <p:cNvSpPr/>
            <p:nvPr/>
          </p:nvSpPr>
          <p:spPr>
            <a:xfrm>
              <a:off x="3631722" y="1767139"/>
              <a:ext cx="1766400" cy="1059900"/>
            </a:xfrm>
            <a:prstGeom prst="roundRect">
              <a:avLst>
                <a:gd name="adj" fmla="val 10000"/>
              </a:avLst>
            </a:prstGeom>
            <a:solidFill>
              <a:srgbClr val="1BB79C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22"/>
            <p:cNvSpPr txBox="1"/>
            <p:nvPr/>
          </p:nvSpPr>
          <p:spPr>
            <a:xfrm>
              <a:off x="3662764" y="1798181"/>
              <a:ext cx="1704300" cy="99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Century Gothic"/>
                <a:buNone/>
              </a:pPr>
              <a:r>
                <a:rPr lang="en-US" sz="12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Kelly ask why the user liked that movie.</a:t>
              </a:r>
              <a:endParaRPr/>
            </a:p>
          </p:txBody>
        </p:sp>
        <p:sp>
          <p:nvSpPr>
            <p:cNvPr id="240" name="Google Shape;240;p22"/>
            <p:cNvSpPr/>
            <p:nvPr/>
          </p:nvSpPr>
          <p:spPr>
            <a:xfrm rot="10800000">
              <a:off x="3101875" y="2078106"/>
              <a:ext cx="374400" cy="43800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22"/>
            <p:cNvSpPr txBox="1"/>
            <p:nvPr/>
          </p:nvSpPr>
          <p:spPr>
            <a:xfrm>
              <a:off x="3214136" y="2165646"/>
              <a:ext cx="262200" cy="26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Calibri"/>
                <a:buNone/>
              </a:pPr>
              <a:endParaRPr sz="1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42" name="Google Shape;242;p22"/>
            <p:cNvSpPr/>
            <p:nvPr/>
          </p:nvSpPr>
          <p:spPr>
            <a:xfrm>
              <a:off x="1158713" y="1767139"/>
              <a:ext cx="1766400" cy="1059900"/>
            </a:xfrm>
            <a:prstGeom prst="roundRect">
              <a:avLst>
                <a:gd name="adj" fmla="val 10000"/>
              </a:avLst>
            </a:prstGeom>
            <a:solidFill>
              <a:srgbClr val="323846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22"/>
            <p:cNvSpPr txBox="1"/>
            <p:nvPr/>
          </p:nvSpPr>
          <p:spPr>
            <a:xfrm>
              <a:off x="1189755" y="1798181"/>
              <a:ext cx="1704300" cy="99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Century Gothic"/>
                <a:buNone/>
              </a:pPr>
              <a:r>
                <a:rPr lang="en-US" sz="12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User provides reasons (e.g. name of actor, plot, genre, or other elements)</a:t>
              </a:r>
              <a:endParaRPr/>
            </a:p>
          </p:txBody>
        </p:sp>
        <p:sp>
          <p:nvSpPr>
            <p:cNvPr id="244" name="Google Shape;244;p22"/>
            <p:cNvSpPr/>
            <p:nvPr/>
          </p:nvSpPr>
          <p:spPr>
            <a:xfrm rot="5400000">
              <a:off x="1854768" y="2950646"/>
              <a:ext cx="374400" cy="43800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22"/>
            <p:cNvSpPr txBox="1"/>
            <p:nvPr/>
          </p:nvSpPr>
          <p:spPr>
            <a:xfrm>
              <a:off x="1910508" y="2982446"/>
              <a:ext cx="262800" cy="26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Calibri"/>
                <a:buNone/>
              </a:pPr>
              <a:endParaRPr sz="1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46" name="Google Shape;246;p22"/>
            <p:cNvSpPr/>
            <p:nvPr/>
          </p:nvSpPr>
          <p:spPr>
            <a:xfrm>
              <a:off x="1158713" y="3533573"/>
              <a:ext cx="1766400" cy="1059900"/>
            </a:xfrm>
            <a:prstGeom prst="roundRect">
              <a:avLst>
                <a:gd name="adj" fmla="val 10000"/>
              </a:avLst>
            </a:prstGeom>
            <a:solidFill>
              <a:srgbClr val="1BB79C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22"/>
            <p:cNvSpPr txBox="1"/>
            <p:nvPr/>
          </p:nvSpPr>
          <p:spPr>
            <a:xfrm>
              <a:off x="1189755" y="3564615"/>
              <a:ext cx="1704300" cy="99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Century Gothic"/>
                <a:buNone/>
              </a:pPr>
              <a:r>
                <a:rPr lang="en-US" sz="12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Kelly recommends 2 movies and send their imdb links to the user.</a:t>
              </a: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1155</Words>
  <Application>Microsoft Macintosh PowerPoint</Application>
  <PresentationFormat>Widescreen</PresentationFormat>
  <Paragraphs>207</Paragraphs>
  <Slides>30</Slides>
  <Notes>30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9" baseType="lpstr">
      <vt:lpstr>Calibri</vt:lpstr>
      <vt:lpstr>Lato Black</vt:lpstr>
      <vt:lpstr>Lato Light</vt:lpstr>
      <vt:lpstr>Arial</vt:lpstr>
      <vt:lpstr>Wingdings</vt:lpstr>
      <vt:lpstr>Century Gothic</vt:lpstr>
      <vt:lpstr>Lato</vt:lpstr>
      <vt:lpstr>Noto Sans Symbols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SOTIRIOS BARATSAS</cp:lastModifiedBy>
  <cp:revision>2</cp:revision>
  <dcterms:modified xsi:type="dcterms:W3CDTF">2019-09-22T15:24:48Z</dcterms:modified>
</cp:coreProperties>
</file>